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Bree Serif"/>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5" name="A Cristia"/>
  <p:cmAuthor clrIdx="1" id="1" initials="" lastIdx="8" name="Camila Scaff"/>
  <p:cmAuthor clrIdx="2" id="2" initials="" lastIdx="5" name="Laia Fibla"/>
  <p:cmAuthor clrIdx="3" id="3" initials="" lastIdx="4" name="Charlotte Mani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C949C86-74D0-4E3A-AEF3-FE74C2EC7ED5}">
  <a:tblStyle styleId="{2C949C86-74D0-4E3A-AEF3-FE74C2EC7ED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BreeSerif-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bravo! I'm going to get some breakfast. I'm sure you'll do great! :)</p:text>
  </p:cm>
  <p:cm authorId="1" idx="1">
    <p:pos x="6000" y="100"/>
    <p:text>Mission completed</p:text>
  </p:cm>
  <p:cm authorId="0" idx="3">
    <p:pos x="6000" y="200"/>
    <p:text>hmm - this is a repetition of the previous one, what's up with that? shouldn't it be deleted - at least one of the two?</p:text>
  </p:cm>
  <p:cm authorId="0" idx="8">
    <p:pos x="6000" y="300"/>
    <p:text>probably add thanks to participating families, creches, Anne-Caroline</p:text>
  </p:cm>
  <p:cm authorId="0" idx="9">
    <p:pos x="6000" y="400"/>
    <p:text>make it match up with previous slide, highlight the new stuff, gray out the predictors studied in previous work that you will not study here</p:text>
  </p:cm>
  <p:cm authorId="1" idx="2">
    <p:pos x="6000" y="500"/>
    <p:text>ok</p:text>
  </p:cm>
  <p:cm authorId="0" idx="10">
    <p:pos x="6000" y="600"/>
    <p:text>could you please be exhaustive? I think we tested more. In this scientific talk we should mention how many tested, how many lost, for which reasons</p:text>
  </p:cm>
  <p:cm authorId="0" idx="11">
    <p:pos x="6000" y="700"/>
    <p:text>this slide may be moved to Laia's part!</p:text>
  </p:cm>
  <p:cm authorId="3" idx="1">
    <p:pos x="6000" y="800"/>
    <p:text>yes, it would be more logical</p:text>
  </p:cm>
  <p:cm authorId="0" idx="12">
    <p:pos x="6000" y="900"/>
    <p:text>lemmatization: this isn't true, is it?</p:text>
  </p:cm>
  <p:cm authorId="0" idx="13">
    <p:pos x="6000" y="1000"/>
    <p:text>ps not sure what these considerations are and whether they truly apply to the french corpus. Do they belong here in the main discussion? Should this be a back up slide in case someone asks?</p:text>
  </p:cm>
  <p:cm authorId="0" idx="14">
    <p:pos x="6000" y="1100"/>
    <p:text>PS, I'd vote for a slide that represents the whole pipeline -- SEE sample from another work (NOT totally applicable to yours!) in next slide</p:text>
  </p:cm>
  <p:cm authorId="1" idx="3">
    <p:pos x="6000" y="1200"/>
    <p:text>ok, will make an analogous work our work...</p:text>
  </p:cm>
  <p:cm authorId="1" idx="4">
    <p:pos x="6000" y="1300"/>
    <p:text>well regarding lemma, we did made a whole list with all the possibilities for a given word of the test..., we havent apply it yet to the data nor the analysis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p:pos x="6000" y="0"/>
    <p:text>If you have time, I think it would be really important that you use more marked size differences between the kids with 2 trials and 6 trials...</p:text>
  </p:cm>
  <p:cm authorId="0" idx="5">
    <p:pos x="6000" y="100"/>
    <p:text>hmmm doesn't this take the size from the dependent measure? can i help with the R code?</p:text>
  </p:cm>
  <p:cm authorId="2" idx="1">
    <p:pos x="6000" y="200"/>
    <p:text>yes I'm having problems with it ..</p:text>
  </p:cm>
  <p:cm authorId="2" idx="2">
    <p:pos x="6000" y="300"/>
    <p:text>in the code age/6? or pc/6?</p:text>
  </p:cm>
  <p:cm authorId="0" idx="6">
    <p:pos x="6000" y="400"/>
    <p:text>oops sorry, just saw this -- neither of the two, you need to use the column trials_attempted, so pch=datalf$trials_attempted if I remember correctly</p:text>
  </p:cm>
  <p:cm authorId="2" idx="3">
    <p:pos x="6000" y="500"/>
    <p:text>Alex no me da bien la formula ...</p:text>
  </p:cm>
  <p:cm authorId="2" idx="4">
    <p:pos x="6000" y="600"/>
    <p:text>me salen triángulos al cambiar el pch como pongo círculos?</p:text>
  </p:cm>
  <p:cm authorId="2" idx="5">
    <p:pos x="6000" y="700"/>
    <p:text>este??</p:text>
  </p:cm>
  <p:cm authorId="0" idx="7">
    <p:pos x="6000" y="800"/>
    <p:text>parece que si, pega con el que aparece un poco mas tarde...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let's not worry about doing other graphs on the items, there is no time. I'm improving this age graph so it's easier to read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5">
    <p:pos x="6000" y="0"/>
    <p:text>eux</p:text>
  </p:cm>
  <p:cm authorId="3" idx="2">
    <p:pos x="6000" y="100"/>
    <p:text>ils pètent ces graphs</p:text>
  </p:cm>
  <p:cm authorId="1" idx="6">
    <p:pos x="6000" y="200"/>
    <p:text>mais ils ont pas été fait avec les bonnes données non?</p:text>
  </p:cm>
  <p:cm authorId="1" idx="7">
    <p:pos x="6000" y="300"/>
    <p:text>déjà on devrait utiliser le logarithme de la fréquence totale...</p:text>
  </p:cm>
  <p:cm authorId="3" idx="3">
    <p:pos x="6000" y="400"/>
    <p:text>exact, il faut les refaire</p:text>
  </p:cm>
  <p:cm authorId="3" idx="4">
    <p:pos x="6000" y="500"/>
    <p:text>:/</p:text>
  </p:cm>
  <p:cm authorId="0" idx="15">
    <p:pos x="6000" y="600"/>
    <p:text>en fait, Camila, il serait peut etre ideal si tu peux faire EXACTEMENT les memes regresseurs et la meme methode qu'avec le brent - je ne sais pas pourquoi nous avons utilise le t plutot que des correlations spearman (bien que probablement cela ne change rien, et en plus les correlations sont plus facilement interpretables que les ts, et en plus elles sont deja une mesure de taille de l'effet, tandis que le t ne l'est pas! -- donc tout nous amene vers les correlations)</p:text>
  </p:cm>
  <p:cm authorId="1" idx="8">
    <p:pos x="6000" y="700"/>
    <p:text>ok, I will use the exact same predictors, will the good data... (eg considering the accents/lemmas) and adding the low frequencies for word in isolation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just">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1200">
                <a:solidFill>
                  <a:schemeClr val="dk1"/>
                </a:solidFill>
              </a:rPr>
              <a:t>Sebastián-Gallés (2003) study /s/ - /z/ </a:t>
            </a:r>
          </a:p>
          <a:p>
            <a:pPr indent="-304800" lvl="0" marL="457200" rtl="0">
              <a:lnSpc>
                <a:spcPct val="115000"/>
              </a:lnSpc>
              <a:spcBef>
                <a:spcPts val="0"/>
              </a:spcBef>
              <a:spcAft>
                <a:spcPts val="1600"/>
              </a:spcAft>
              <a:buClr>
                <a:schemeClr val="dk1"/>
              </a:buClr>
              <a:buSzPct val="100000"/>
              <a:buChar char="-"/>
            </a:pPr>
            <a:r>
              <a:rPr lang="en" sz="1200">
                <a:solidFill>
                  <a:schemeClr val="dk1"/>
                </a:solidFill>
              </a:rPr>
              <a:t>This contrast is present in Catalan but not in Spanish </a:t>
            </a:r>
          </a:p>
          <a:p>
            <a:pPr indent="-304800" lvl="0" marL="457200" rtl="0">
              <a:lnSpc>
                <a:spcPct val="115000"/>
              </a:lnSpc>
              <a:spcBef>
                <a:spcPts val="0"/>
              </a:spcBef>
              <a:spcAft>
                <a:spcPts val="1600"/>
              </a:spcAft>
              <a:buClr>
                <a:schemeClr val="dk1"/>
              </a:buClr>
              <a:buSzPct val="100000"/>
              <a:buChar char="-"/>
            </a:pPr>
            <a:r>
              <a:rPr lang="en" sz="1200">
                <a:solidFill>
                  <a:schemeClr val="dk1"/>
                </a:solidFill>
              </a:rPr>
              <a:t>12 months -&gt; discrimination on monolinguals of Catalan and monoliguals Spanish </a:t>
            </a:r>
          </a:p>
          <a:p>
            <a:pPr indent="-304800" lvl="0" marL="457200" rtl="0">
              <a:lnSpc>
                <a:spcPct val="115000"/>
              </a:lnSpc>
              <a:spcBef>
                <a:spcPts val="0"/>
              </a:spcBef>
              <a:spcAft>
                <a:spcPts val="1600"/>
              </a:spcAft>
              <a:buClr>
                <a:schemeClr val="dk1"/>
              </a:buClr>
              <a:buSzPct val="100000"/>
              <a:buChar char="-"/>
            </a:pPr>
            <a:r>
              <a:rPr lang="en" sz="1200">
                <a:solidFill>
                  <a:schemeClr val="dk1"/>
                </a:solidFill>
              </a:rPr>
              <a:t>12 months -&gt; no bilingual discrimination : maybe due to input exposure, ambiguous, Catalan has the contrast but not Spanish.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Clr>
                <a:schemeClr val="dk1"/>
              </a:buClr>
              <a:buSzPct val="1000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just">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(most participants on the low end, or most participants in the middle range)</a:t>
            </a:r>
          </a:p>
          <a:p>
            <a:pPr lvl="0">
              <a:spcBef>
                <a:spcPts val="0"/>
              </a:spcBef>
              <a:buNone/>
            </a:pPr>
            <a:r>
              <a:t/>
            </a:r>
            <a:endParaRPr/>
          </a:p>
          <a:p>
            <a:pPr lvl="0">
              <a:spcBef>
                <a:spcPts val="0"/>
              </a:spcBef>
              <a:buNone/>
            </a:pPr>
            <a:r>
              <a:t/>
            </a:r>
            <a:endParaRPr/>
          </a:p>
          <a:p>
            <a:pPr lvl="0">
              <a:spcBef>
                <a:spcPts val="0"/>
              </a:spcBef>
              <a:buNone/>
            </a:pPr>
            <a:r>
              <a:rPr lang="en"/>
              <a:t>SES 3 parameters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None/>
            </a:pPr>
            <a:r>
              <a:rPr lang="en">
                <a:solidFill>
                  <a:schemeClr val="dk1"/>
                </a:solidFill>
              </a:rPr>
              <a:t>We saw that there are many ways in which SES should matter, so it would be expected huge effects ensue</a:t>
            </a:r>
            <a:br>
              <a:rPr lang="en">
                <a:solidFill>
                  <a:schemeClr val="dk1"/>
                </a:solidFill>
              </a:rPr>
            </a:br>
            <a:r>
              <a:rPr lang="en">
                <a:solidFill>
                  <a:schemeClr val="dk1"/>
                </a:solidFill>
              </a:rPr>
              <a:t>EDEN cohort : 1002 children</a:t>
            </a:r>
            <a:r>
              <a:rPr lang="en" sz="1350">
                <a:solidFill>
                  <a:srgbClr val="333333"/>
                </a:solidFill>
                <a:highlight>
                  <a:srgbClr val="FFFFFF"/>
                </a:highlight>
              </a:rPr>
              <a:t>, </a:t>
            </a:r>
            <a:r>
              <a:rPr lang="en">
                <a:solidFill>
                  <a:srgbClr val="333333"/>
                </a:solidFill>
                <a:highlight>
                  <a:srgbClr val="FFFFFF"/>
                </a:highlight>
              </a:rPr>
              <a:t>the goal is to</a:t>
            </a:r>
            <a:r>
              <a:rPr lang="en" sz="1350">
                <a:solidFill>
                  <a:srgbClr val="333333"/>
                </a:solidFill>
                <a:highlight>
                  <a:srgbClr val="FFFFFF"/>
                </a:highlight>
              </a:rPr>
              <a:t> </a:t>
            </a:r>
            <a:r>
              <a:rPr lang="en">
                <a:solidFill>
                  <a:srgbClr val="333333"/>
                </a:solidFill>
                <a:highlight>
                  <a:srgbClr val="FFFFFF"/>
                </a:highlight>
              </a:rPr>
              <a:t>identify biological and social factors that predict changes in language skills between the ages of 2 and 3 years. (Exposure to alcohol during pregnancy, earlier birth term, lower level of parental education and lower frequency of maternal stimulation were associated with the declining trajectory. Breastfeeding) </a:t>
            </a:r>
          </a:p>
          <a:p>
            <a:pPr lvl="0">
              <a:spcBef>
                <a:spcPts val="0"/>
              </a:spcBef>
              <a:buNone/>
            </a:pPr>
            <a:r>
              <a:t/>
            </a:r>
            <a:endParaRP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rPr b="1" lang="en" u="sng">
                <a:solidFill>
                  <a:srgbClr val="0000FF"/>
                </a:solidFill>
              </a:rPr>
              <a:t>Part I</a:t>
            </a:r>
          </a:p>
          <a:p>
            <a:pPr lvl="0" rtl="0" algn="just">
              <a:spcBef>
                <a:spcPts val="0"/>
              </a:spcBef>
              <a:buNone/>
            </a:pPr>
            <a:r>
              <a:rPr b="1" lang="en" u="sng"/>
              <a:t>a) Protocole</a:t>
            </a:r>
          </a:p>
          <a:p>
            <a:pPr lvl="0" rtl="0" algn="just">
              <a:spcBef>
                <a:spcPts val="0"/>
              </a:spcBef>
              <a:buNone/>
            </a:pPr>
            <a:r>
              <a:rPr lang="en"/>
              <a:t>To have an idea of individual differences in terms of vocabulary, we designed a test with 41 words asked in total. The test duration was 10min (no more longer because of the age of the children). Some researchers in Argentina are doing a similarly test, and they chose words known by all children 2-3 years old in all the SES. As them, we had to select 3 word types (nouns, verbs and adjectives) and 3 word levels (easy, moderate and difficult). The difficulty of a word depends on its occurence, namely its frequency of apparition. To find the occurence of our words, we used the CHILDES french corpus, using only the records of 2-3 years old children. Then we defined the boundaries in terms of word type and word level</a:t>
            </a:r>
            <a:r>
              <a:rPr i="1" lang="en"/>
              <a:t> [as we see in this table]</a:t>
            </a:r>
            <a:r>
              <a:rPr lang="en"/>
              <a:t> . We tried to have the max of words in common with the Argentine test, but the difficulty level was not always the same in French and in Spanish. So to complete the missing words, we match items in term of gender </a:t>
            </a:r>
            <a:r>
              <a:rPr i="1" lang="en"/>
              <a:t>[for example here “</a:t>
            </a:r>
            <a:r>
              <a:rPr b="1" i="1" lang="en"/>
              <a:t>le</a:t>
            </a:r>
            <a:r>
              <a:rPr i="1" lang="en"/>
              <a:t> poisson” and “</a:t>
            </a:r>
            <a:r>
              <a:rPr b="1" i="1" lang="en"/>
              <a:t>le</a:t>
            </a:r>
            <a:r>
              <a:rPr i="1" lang="en"/>
              <a:t> lapin”]</a:t>
            </a:r>
            <a:r>
              <a:rPr lang="en"/>
              <a:t>, animacy </a:t>
            </a:r>
            <a:r>
              <a:rPr i="1" lang="en"/>
              <a:t>[here 2 animals] </a:t>
            </a:r>
            <a:r>
              <a:rPr lang="en"/>
              <a:t>and complexity and the color of the pictures </a:t>
            </a:r>
            <a:r>
              <a:rPr i="1" lang="en"/>
              <a:t>[here orange-brown and no background]</a:t>
            </a:r>
            <a:r>
              <a:rPr lang="en"/>
              <a:t>. </a:t>
            </a:r>
            <a:br>
              <a:rPr lang="en"/>
            </a:br>
            <a:r>
              <a:rPr lang="en"/>
              <a:t>The items were showed by pairs. The difficulty levels were mixed to have data for all the conditions for each child. The side of apparition of the item asked was determined randomly. We had 2 lists to counterbalance all of that : in the first one we asked for an item, and in the second we asked for the other item of the pair.</a:t>
            </a:r>
            <a:br>
              <a:rPr lang="en"/>
            </a:br>
            <a:r>
              <a:rPr lang="en"/>
              <a:t>In order that all children have the good gesture to touch the items, we first played at a first funny game where the child had to burst bubbles with his finger. Once the child has the right gesture, we change the game and start with a training phase so that the child understands the setpoint, then the real test begins.</a:t>
            </a:r>
          </a:p>
          <a:p>
            <a:pPr lvl="0" rtl="0" algn="just">
              <a:spcBef>
                <a:spcPts val="0"/>
              </a:spcBef>
              <a:buClr>
                <a:schemeClr val="dk1"/>
              </a:buClr>
              <a:buSzPct val="100000"/>
              <a:buFont typeface="Arial"/>
              <a:buNone/>
            </a:pPr>
            <a:br>
              <a:rPr lang="en">
                <a:solidFill>
                  <a:schemeClr val="dk1"/>
                </a:solidFill>
              </a:rPr>
            </a:b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spcAft>
                <a:spcPts val="1600"/>
              </a:spcAft>
              <a:buNone/>
            </a:pPr>
            <a:r>
              <a:rPr lang="en"/>
              <a:t>*because in others studies it has been show that it is the most predictable parameter ofthe child's vocabulary</a:t>
            </a:r>
          </a:p>
          <a:p>
            <a:pPr lvl="0" algn="just">
              <a:spcBef>
                <a:spcPts val="0"/>
              </a:spcBef>
              <a:buClr>
                <a:schemeClr val="dk1"/>
              </a:buClr>
              <a:buSzPct val="100000"/>
              <a:buFont typeface="Arial"/>
              <a:buNone/>
            </a:pPr>
            <a:r>
              <a:rPr lang="en">
                <a:solidFill>
                  <a:schemeClr val="dk1"/>
                </a:solidFill>
              </a:rPr>
              <a:t>In the questionnaires we ask for occupations and level of education of the 3 cargivers (we lack the income, it is frowned upon to ask in France)</a:t>
            </a:r>
          </a:p>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rPr b="1" lang="en" u="sng">
                <a:solidFill>
                  <a:srgbClr val="0000FF"/>
                </a:solidFill>
              </a:rPr>
              <a:t>Part I</a:t>
            </a:r>
          </a:p>
          <a:p>
            <a:pPr lvl="0" rtl="0" algn="just">
              <a:spcBef>
                <a:spcPts val="0"/>
              </a:spcBef>
              <a:buNone/>
            </a:pPr>
            <a:r>
              <a:rPr b="1" lang="en" u="sng"/>
              <a:t>b) Predictions</a:t>
            </a:r>
          </a:p>
          <a:p>
            <a:pPr lvl="0" rtl="0" algn="just">
              <a:spcBef>
                <a:spcPts val="0"/>
              </a:spcBef>
              <a:buNone/>
            </a:pPr>
            <a:r>
              <a:rPr lang="en"/>
              <a:t>Our predictions were a positive trend between the percentage of correct answers and the education of the mom </a:t>
            </a:r>
            <a:r>
              <a:rPr lang="en">
                <a:solidFill>
                  <a:schemeClr val="dk1"/>
                </a:solidFill>
              </a:rPr>
              <a:t>and a negative trend between the response time and the mom education.</a:t>
            </a:r>
          </a:p>
          <a:p>
            <a:pPr lvl="0" rtl="0" algn="just">
              <a:spcBef>
                <a:spcPts val="0"/>
              </a:spcBef>
              <a:buNone/>
            </a:pPr>
            <a:r>
              <a:rPr lang="en">
                <a:solidFill>
                  <a:schemeClr val="dk1"/>
                </a:solidFill>
              </a:rPr>
              <a:t>In other words, the higher the education level of the mother, the higher the percentage of correct answers and the greater the response time is short.</a:t>
            </a:r>
            <a:br>
              <a:rPr lang="en">
                <a:solidFill>
                  <a:schemeClr val="dk1"/>
                </a:solidFill>
              </a:rPr>
            </a:br>
            <a:br>
              <a:rPr lang="en">
                <a:solidFill>
                  <a:schemeClr val="dk1"/>
                </a:solidFill>
              </a:rPr>
            </a:b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Clr>
                <a:schemeClr val="dk1"/>
              </a:buClr>
              <a:buSzPct val="100000"/>
              <a:buFont typeface="Arial"/>
              <a:buNone/>
            </a:pPr>
            <a:r>
              <a:rPr b="1" lang="en" u="sng">
                <a:solidFill>
                  <a:srgbClr val="0000FF"/>
                </a:solidFill>
              </a:rPr>
              <a:t>Part I</a:t>
            </a:r>
          </a:p>
          <a:p>
            <a:pPr lvl="0" rtl="0" algn="just">
              <a:spcBef>
                <a:spcPts val="0"/>
              </a:spcBef>
              <a:buNone/>
            </a:pPr>
            <a:r>
              <a:rPr lang="en" u="sng">
                <a:solidFill>
                  <a:schemeClr val="dk1"/>
                </a:solidFill>
              </a:rPr>
              <a:t>c) Some results</a:t>
            </a:r>
          </a:p>
          <a:p>
            <a:pPr lvl="0" rtl="0" algn="just">
              <a:spcBef>
                <a:spcPts val="0"/>
              </a:spcBef>
              <a:buNone/>
            </a:pPr>
            <a:r>
              <a:rPr lang="en">
                <a:solidFill>
                  <a:schemeClr val="dk1"/>
                </a:solidFill>
              </a:rPr>
              <a:t>Now we can study in details the response time in terms of SES. Each point is a child.The children that respond as fast for the frequent words and the less frequent words are on the line. The children above the line respond slower for the less frequent words, and the children below respond slower for the frequent words. We supposed that in low SES the responses will be slower for the less frequent words, but it’s not really the case. Again we don’t have a real tendency.</a:t>
            </a:r>
          </a:p>
          <a:p>
            <a:pPr lvl="0" rtl="0" algn="just">
              <a:spcBef>
                <a:spcPts val="0"/>
              </a:spcBef>
              <a:buNone/>
            </a:pPr>
            <a:r>
              <a:t/>
            </a:r>
            <a:endParaRPr>
              <a:solidFill>
                <a:schemeClr val="dk1"/>
              </a:solidFill>
            </a:endParaRPr>
          </a:p>
          <a:p>
            <a:pPr lvl="0" rtl="0" algn="just">
              <a:spcBef>
                <a:spcPts val="0"/>
              </a:spcBef>
              <a:buNone/>
            </a:pPr>
            <a:r>
              <a:rPr lang="en">
                <a:solidFill>
                  <a:schemeClr val="dk1"/>
                </a:solidFill>
              </a:rPr>
              <a:t>So we do not find the differences in the lexic between the different SES that the researchers find in the USA. </a:t>
            </a:r>
          </a:p>
          <a:p>
            <a:pPr lvl="0" rtl="0" algn="just">
              <a:spcBef>
                <a:spcPts val="0"/>
              </a:spcBef>
              <a:buClr>
                <a:schemeClr val="dk1"/>
              </a:buClr>
              <a:buSzPct val="100000"/>
              <a:buFont typeface="Arial"/>
              <a:buNone/>
            </a:pPr>
            <a:r>
              <a:t/>
            </a:r>
            <a:endParaRPr u="sng">
              <a:solidFill>
                <a:schemeClr val="dk1"/>
              </a:solidFill>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Hollingshead’s index is a comprehensive measure of SES that includes 4 parameters whose the maternal education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Hollingshead’s index is a comprehensive measure of SES that includes 4 parameters whose the maternal education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Test suitable for the children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u="sng"/>
          </a:p>
          <a:p>
            <a:pPr lvl="0" algn="just">
              <a:spcBef>
                <a:spcPts val="0"/>
              </a:spcBef>
              <a:buNone/>
            </a:pPr>
            <a:r>
              <a:t/>
            </a:r>
            <a:endParaRPr u="sng"/>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i="1" lang="en" sz="1400">
                <a:solidFill>
                  <a:schemeClr val="dk1"/>
                </a:solidFill>
                <a:highlight>
                  <a:srgbClr val="FFFFFF"/>
                </a:highlight>
              </a:rPr>
              <a:t>Phonotactic probability</a:t>
            </a:r>
            <a:r>
              <a:rPr lang="en" sz="1400">
                <a:solidFill>
                  <a:schemeClr val="dk1"/>
                </a:solidFill>
                <a:highlight>
                  <a:srgbClr val="FFFFFF"/>
                </a:highlight>
              </a:rPr>
              <a:t> refers to the frequency with which a phonological segment, such as /s/, and a sequence of phonological segments, such as /s^/, occur in a given position in a word </a:t>
            </a:r>
          </a:p>
          <a:p>
            <a:pPr lvl="0">
              <a:spcBef>
                <a:spcPts val="0"/>
              </a:spcBef>
              <a:buNone/>
            </a:pPr>
            <a:r>
              <a:t/>
            </a:r>
            <a:endParaRPr sz="1400">
              <a:solidFill>
                <a:schemeClr val="dk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i="1" lang="en" sz="1400">
                <a:solidFill>
                  <a:schemeClr val="dk1"/>
                </a:solidFill>
                <a:highlight>
                  <a:srgbClr val="FFFFFF"/>
                </a:highlight>
              </a:rPr>
              <a:t>Phonotactic probability</a:t>
            </a:r>
            <a:r>
              <a:rPr lang="en" sz="1400">
                <a:solidFill>
                  <a:schemeClr val="dk1"/>
                </a:solidFill>
                <a:highlight>
                  <a:srgbClr val="FFFFFF"/>
                </a:highlight>
              </a:rPr>
              <a:t> refers to the frequency with which a phonological segment, such as /s/, and a sequence of phonological segments, such as /s^/, occur in a given position in a word </a:t>
            </a:r>
          </a:p>
          <a:p>
            <a:pPr lvl="0" rtl="0">
              <a:spcBef>
                <a:spcPts val="0"/>
              </a:spcBef>
              <a:buNone/>
            </a:pPr>
            <a:r>
              <a:t/>
            </a:r>
            <a:endParaRPr sz="1400">
              <a:solidFill>
                <a:schemeClr val="dk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u="sng"/>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t/>
            </a:r>
            <a:endParaRPr u="sng"/>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re et contenu">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457200" y="1200150"/>
            <a:ext cx="8229600" cy="339447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0.png"/><Relationship Id="rId5" Type="http://schemas.openxmlformats.org/officeDocument/2006/relationships/image" Target="../media/image03.png"/><Relationship Id="rId6" Type="http://schemas.openxmlformats.org/officeDocument/2006/relationships/image" Target="../media/image02.jpg"/><Relationship Id="rId7"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29.png"/><Relationship Id="rId5" Type="http://schemas.openxmlformats.org/officeDocument/2006/relationships/image" Target="../media/image05.png"/><Relationship Id="rId6" Type="http://schemas.openxmlformats.org/officeDocument/2006/relationships/image" Target="../media/image20.png"/><Relationship Id="rId7"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6.png"/><Relationship Id="rId4"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9.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3.xml"/><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4.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1802975"/>
            <a:ext cx="8520600" cy="572700"/>
          </a:xfrm>
          <a:prstGeom prst="rect">
            <a:avLst/>
          </a:prstGeom>
        </p:spPr>
        <p:txBody>
          <a:bodyPr anchorCtr="0" anchor="ctr" bIns="91425" lIns="91425" rIns="91425" tIns="91425">
            <a:noAutofit/>
          </a:bodyPr>
          <a:lstStyle/>
          <a:p>
            <a:pPr lvl="0" rtl="0" algn="ctr">
              <a:spcBef>
                <a:spcPts val="0"/>
              </a:spcBef>
              <a:buNone/>
            </a:pPr>
            <a:r>
              <a:rPr lang="en" sz="3000">
                <a:latin typeface="Bree Serif"/>
                <a:ea typeface="Bree Serif"/>
                <a:cs typeface="Bree Serif"/>
                <a:sym typeface="Bree Serif"/>
              </a:rPr>
              <a:t>3-for-1: A touchscreen study used to look into bilingualism, social differences &amp; lexical factors </a:t>
            </a:r>
            <a:r>
              <a:rPr lang="en" sz="6000">
                <a:latin typeface="Bree Serif"/>
                <a:ea typeface="Bree Serif"/>
                <a:cs typeface="Bree Serif"/>
                <a:sym typeface="Bree Serif"/>
              </a:rPr>
              <a:t> </a:t>
            </a:r>
          </a:p>
        </p:txBody>
      </p:sp>
      <p:pic>
        <p:nvPicPr>
          <p:cNvPr id="61" name="Shape 61"/>
          <p:cNvPicPr preferRelativeResize="0"/>
          <p:nvPr/>
        </p:nvPicPr>
        <p:blipFill>
          <a:blip r:embed="rId4">
            <a:alphaModFix/>
          </a:blip>
          <a:stretch>
            <a:fillRect/>
          </a:stretch>
        </p:blipFill>
        <p:spPr>
          <a:xfrm>
            <a:off x="7037626" y="-1"/>
            <a:ext cx="2418421" cy="1335549"/>
          </a:xfrm>
          <a:prstGeom prst="rect">
            <a:avLst/>
          </a:prstGeom>
          <a:noFill/>
          <a:ln>
            <a:noFill/>
          </a:ln>
        </p:spPr>
      </p:pic>
      <p:sp>
        <p:nvSpPr>
          <p:cNvPr id="62" name="Shape 62"/>
          <p:cNvSpPr txBox="1"/>
          <p:nvPr/>
        </p:nvSpPr>
        <p:spPr>
          <a:xfrm>
            <a:off x="6542375" y="4043150"/>
            <a:ext cx="2362800" cy="767700"/>
          </a:xfrm>
          <a:prstGeom prst="rect">
            <a:avLst/>
          </a:prstGeom>
          <a:noFill/>
          <a:ln>
            <a:noFill/>
          </a:ln>
        </p:spPr>
        <p:txBody>
          <a:bodyPr anchorCtr="0" anchor="t" bIns="91425" lIns="91425" rIns="91425" tIns="91425">
            <a:noAutofit/>
          </a:bodyPr>
          <a:lstStyle/>
          <a:p>
            <a:pPr lvl="0" algn="r">
              <a:spcBef>
                <a:spcPts val="0"/>
              </a:spcBef>
              <a:buNone/>
            </a:pPr>
            <a:r>
              <a:rPr lang="en">
                <a:latin typeface="Bree Serif"/>
                <a:ea typeface="Bree Serif"/>
                <a:cs typeface="Bree Serif"/>
                <a:sym typeface="Bree Serif"/>
              </a:rPr>
              <a:t>Laia FIBLA REIXACHS</a:t>
            </a:r>
          </a:p>
          <a:p>
            <a:pPr lvl="0" algn="r">
              <a:spcBef>
                <a:spcPts val="0"/>
              </a:spcBef>
              <a:buNone/>
            </a:pPr>
            <a:r>
              <a:rPr lang="en">
                <a:latin typeface="Bree Serif"/>
                <a:ea typeface="Bree Serif"/>
                <a:cs typeface="Bree Serif"/>
                <a:sym typeface="Bree Serif"/>
              </a:rPr>
              <a:t>Charlotte MANIEL</a:t>
            </a:r>
          </a:p>
          <a:p>
            <a:pPr lvl="0" rtl="0" algn="r">
              <a:spcBef>
                <a:spcPts val="0"/>
              </a:spcBef>
              <a:buNone/>
            </a:pPr>
            <a:r>
              <a:rPr lang="en">
                <a:latin typeface="Bree Serif"/>
                <a:ea typeface="Bree Serif"/>
                <a:cs typeface="Bree Serif"/>
                <a:sym typeface="Bree Serif"/>
              </a:rPr>
              <a:t>Camila SCAFF</a:t>
            </a:r>
          </a:p>
          <a:p>
            <a:pPr lvl="0" rtl="0" algn="r">
              <a:spcBef>
                <a:spcPts val="0"/>
              </a:spcBef>
              <a:buClr>
                <a:schemeClr val="dk1"/>
              </a:buClr>
              <a:buFont typeface="Arial"/>
              <a:buNone/>
            </a:pPr>
            <a:r>
              <a:rPr lang="en">
                <a:solidFill>
                  <a:schemeClr val="dk1"/>
                </a:solidFill>
                <a:latin typeface="Bree Serif"/>
                <a:ea typeface="Bree Serif"/>
                <a:cs typeface="Bree Serif"/>
                <a:sym typeface="Bree Serif"/>
              </a:rPr>
              <a:t>Alejandrina CRISTIA</a:t>
            </a:r>
          </a:p>
          <a:p>
            <a:pPr lvl="0" algn="r">
              <a:spcBef>
                <a:spcPts val="0"/>
              </a:spcBef>
              <a:buNone/>
            </a:pPr>
            <a:r>
              <a:t/>
            </a:r>
            <a:endParaRPr>
              <a:latin typeface="Bree Serif"/>
              <a:ea typeface="Bree Serif"/>
              <a:cs typeface="Bree Serif"/>
              <a:sym typeface="Bree Serif"/>
            </a:endParaRPr>
          </a:p>
        </p:txBody>
      </p:sp>
      <p:pic>
        <p:nvPicPr>
          <p:cNvPr id="63" name="Shape 63"/>
          <p:cNvPicPr preferRelativeResize="0"/>
          <p:nvPr/>
        </p:nvPicPr>
        <p:blipFill>
          <a:blip r:embed="rId5">
            <a:alphaModFix/>
          </a:blip>
          <a:stretch>
            <a:fillRect/>
          </a:stretch>
        </p:blipFill>
        <p:spPr>
          <a:xfrm>
            <a:off x="93825" y="4307675"/>
            <a:ext cx="963549" cy="724950"/>
          </a:xfrm>
          <a:prstGeom prst="rect">
            <a:avLst/>
          </a:prstGeom>
          <a:noFill/>
          <a:ln>
            <a:noFill/>
          </a:ln>
        </p:spPr>
      </p:pic>
      <p:pic>
        <p:nvPicPr>
          <p:cNvPr id="64" name="Shape 64"/>
          <p:cNvPicPr preferRelativeResize="0"/>
          <p:nvPr/>
        </p:nvPicPr>
        <p:blipFill rotWithShape="1">
          <a:blip r:embed="rId6">
            <a:alphaModFix/>
          </a:blip>
          <a:srcRect b="0" l="25674" r="27026" t="0"/>
          <a:stretch/>
        </p:blipFill>
        <p:spPr>
          <a:xfrm>
            <a:off x="974125" y="4413487"/>
            <a:ext cx="675799" cy="619125"/>
          </a:xfrm>
          <a:prstGeom prst="rect">
            <a:avLst/>
          </a:prstGeom>
          <a:noFill/>
          <a:ln cap="flat" cmpd="sng">
            <a:solidFill>
              <a:srgbClr val="000000"/>
            </a:solidFill>
            <a:prstDash val="solid"/>
            <a:miter/>
            <a:headEnd len="med" w="med" type="none"/>
            <a:tailEnd len="med" w="med" type="none"/>
          </a:ln>
        </p:spPr>
      </p:pic>
      <p:pic>
        <p:nvPicPr>
          <p:cNvPr id="65" name="Shape 65"/>
          <p:cNvPicPr preferRelativeResize="0"/>
          <p:nvPr/>
        </p:nvPicPr>
        <p:blipFill>
          <a:blip r:embed="rId7">
            <a:alphaModFix/>
          </a:blip>
          <a:stretch>
            <a:fillRect/>
          </a:stretch>
        </p:blipFill>
        <p:spPr>
          <a:xfrm>
            <a:off x="1642875" y="4413499"/>
            <a:ext cx="817557" cy="619125"/>
          </a:xfrm>
          <a:prstGeom prst="rect">
            <a:avLst/>
          </a:prstGeom>
          <a:noFill/>
          <a:ln>
            <a:noFill/>
          </a:ln>
        </p:spPr>
      </p:pic>
      <p:cxnSp>
        <p:nvCxnSpPr>
          <p:cNvPr id="66" name="Shape 66"/>
          <p:cNvCxnSpPr/>
          <p:nvPr/>
        </p:nvCxnSpPr>
        <p:spPr>
          <a:xfrm>
            <a:off x="658500" y="2900150"/>
            <a:ext cx="7804800" cy="8400"/>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Our goal</a:t>
            </a:r>
          </a:p>
        </p:txBody>
      </p:sp>
      <p:sp>
        <p:nvSpPr>
          <p:cNvPr id="122" name="Shape 122"/>
          <p:cNvSpPr txBox="1"/>
          <p:nvPr>
            <p:ph idx="1" type="body"/>
          </p:nvPr>
        </p:nvSpPr>
        <p:spPr>
          <a:xfrm>
            <a:off x="311700" y="1152475"/>
            <a:ext cx="8520600" cy="3856500"/>
          </a:xfrm>
          <a:prstGeom prst="rect">
            <a:avLst/>
          </a:prstGeom>
        </p:spPr>
        <p:txBody>
          <a:bodyPr anchorCtr="0" anchor="t" bIns="91425" lIns="91425" rIns="91425" tIns="91425">
            <a:noAutofit/>
          </a:bodyPr>
          <a:lstStyle/>
          <a:p>
            <a:pPr lvl="0" rtl="0">
              <a:spcBef>
                <a:spcPts val="0"/>
              </a:spcBef>
              <a:buNone/>
            </a:pPr>
            <a:r>
              <a:rPr lang="en">
                <a:solidFill>
                  <a:srgbClr val="000000"/>
                </a:solidFill>
              </a:rPr>
              <a:t>Sebastián-Gallés (2003) on /s/-/z/ voicing contrast by Catalan - (where /s-z/ exists), Spanish-learners (where it does not) &amp; bilinguals</a:t>
            </a:r>
          </a:p>
          <a:p>
            <a:pPr indent="-228600" lvl="2" marL="1371600" rtl="0">
              <a:lnSpc>
                <a:spcPct val="100000"/>
              </a:lnSpc>
              <a:spcBef>
                <a:spcPts val="0"/>
              </a:spcBef>
              <a:buClr>
                <a:srgbClr val="000000"/>
              </a:buClr>
            </a:pPr>
            <a:r>
              <a:rPr lang="en">
                <a:solidFill>
                  <a:srgbClr val="000000"/>
                </a:solidFill>
              </a:rPr>
              <a:t>At 4 &amp; 12 months monolinguals can discriminate the contrast</a:t>
            </a:r>
          </a:p>
          <a:p>
            <a:pPr indent="-228600" lvl="2" marL="1371600">
              <a:spcBef>
                <a:spcPts val="0"/>
              </a:spcBef>
              <a:buClr>
                <a:srgbClr val="000000"/>
              </a:buClr>
            </a:pPr>
            <a:r>
              <a:rPr lang="en">
                <a:solidFill>
                  <a:srgbClr val="000000"/>
                </a:solidFill>
              </a:rPr>
              <a:t>At 12 months, bilinguals cannot (delay)</a:t>
            </a:r>
          </a:p>
          <a:p>
            <a:pPr lvl="0">
              <a:spcBef>
                <a:spcPts val="0"/>
              </a:spcBef>
              <a:buNone/>
            </a:pPr>
            <a:r>
              <a:rPr b="1" lang="en">
                <a:solidFill>
                  <a:srgbClr val="6AA84F"/>
                </a:solidFill>
              </a:rPr>
              <a:t>Question 1</a:t>
            </a:r>
            <a:r>
              <a:rPr lang="en">
                <a:solidFill>
                  <a:srgbClr val="000000"/>
                </a:solidFill>
              </a:rPr>
              <a:t>: Are French monolingual 2-year-olds sensitive to  /s/ - /z/ (phonemic contrast)?</a:t>
            </a:r>
          </a:p>
          <a:p>
            <a:pPr lvl="0">
              <a:spcBef>
                <a:spcPts val="0"/>
              </a:spcBef>
              <a:buNone/>
            </a:pPr>
            <a:r>
              <a:rPr b="1" lang="en">
                <a:solidFill>
                  <a:srgbClr val="6AA84F"/>
                </a:solidFill>
              </a:rPr>
              <a:t>Question 2</a:t>
            </a:r>
            <a:r>
              <a:rPr lang="en">
                <a:solidFill>
                  <a:schemeClr val="dk1"/>
                </a:solidFill>
              </a:rPr>
              <a:t>: </a:t>
            </a:r>
            <a:r>
              <a:rPr lang="en">
                <a:solidFill>
                  <a:srgbClr val="000000"/>
                </a:solidFill>
              </a:rPr>
              <a:t> Does performance differ between monolinguals and bilinguals </a:t>
            </a:r>
            <a:r>
              <a:rPr lang="en">
                <a:solidFill>
                  <a:schemeClr val="dk1"/>
                </a:solidFill>
              </a:rPr>
              <a:t>(French + another language)?</a:t>
            </a:r>
          </a:p>
          <a:p>
            <a:pPr lvl="0">
              <a:spcBef>
                <a:spcPts val="0"/>
              </a:spcBef>
              <a:buNone/>
            </a:pPr>
            <a:r>
              <a:rPr b="1" lang="en">
                <a:solidFill>
                  <a:srgbClr val="6AA84F"/>
                </a:solidFill>
              </a:rPr>
              <a:t>Question 3</a:t>
            </a:r>
            <a:r>
              <a:rPr b="1" lang="en">
                <a:solidFill>
                  <a:srgbClr val="000000"/>
                </a:solidFill>
              </a:rPr>
              <a:t>:</a:t>
            </a:r>
            <a:r>
              <a:rPr lang="en">
                <a:solidFill>
                  <a:srgbClr val="000000"/>
                </a:solidFill>
              </a:rPr>
              <a:t> Do bilinguals’ performance vary depending on whether </a:t>
            </a:r>
            <a:r>
              <a:rPr lang="en">
                <a:solidFill>
                  <a:schemeClr val="dk1"/>
                </a:solidFill>
              </a:rPr>
              <a:t>or not </a:t>
            </a:r>
            <a:r>
              <a:rPr lang="en">
                <a:solidFill>
                  <a:srgbClr val="000000"/>
                </a:solidFill>
              </a:rPr>
              <a:t>L2 also has /s/-/z/ contrast? </a:t>
            </a:r>
          </a:p>
          <a:p>
            <a:pPr lvl="0" rtl="0">
              <a:spcBef>
                <a:spcPts val="0"/>
              </a:spcBef>
              <a:buNone/>
            </a:pPr>
            <a:r>
              <a:t/>
            </a:r>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Participants </a:t>
            </a:r>
          </a:p>
        </p:txBody>
      </p:sp>
      <p:sp>
        <p:nvSpPr>
          <p:cNvPr id="128" name="Shape 128"/>
          <p:cNvSpPr txBox="1"/>
          <p:nvPr>
            <p:ph idx="1" type="body"/>
          </p:nvPr>
        </p:nvSpPr>
        <p:spPr>
          <a:xfrm>
            <a:off x="423325" y="1152475"/>
            <a:ext cx="8409000" cy="3908100"/>
          </a:xfrm>
          <a:prstGeom prst="rect">
            <a:avLst/>
          </a:prstGeom>
        </p:spPr>
        <p:txBody>
          <a:bodyPr anchorCtr="0" anchor="t" bIns="91425" lIns="91425" rIns="91425" tIns="91425">
            <a:noAutofit/>
          </a:bodyPr>
          <a:lstStyle/>
          <a:p>
            <a:pPr lvl="0" rtl="0">
              <a:spcBef>
                <a:spcPts val="0"/>
              </a:spcBef>
              <a:buNone/>
            </a:pPr>
            <a:r>
              <a:rPr lang="en">
                <a:solidFill>
                  <a:srgbClr val="000000"/>
                </a:solidFill>
              </a:rPr>
              <a:t>Data gathering: three nurseries from Paris</a:t>
            </a:r>
          </a:p>
          <a:p>
            <a:pPr indent="-228600" lvl="0" marL="457200" rtl="0">
              <a:spcBef>
                <a:spcPts val="0"/>
              </a:spcBef>
              <a:buClr>
                <a:srgbClr val="000000"/>
              </a:buClr>
            </a:pPr>
            <a:r>
              <a:rPr lang="en">
                <a:solidFill>
                  <a:srgbClr val="000000"/>
                </a:solidFill>
              </a:rPr>
              <a:t>Sample Size: N = 51 </a:t>
            </a:r>
          </a:p>
          <a:p>
            <a:pPr indent="-228600" lvl="0" marL="457200" rtl="0">
              <a:spcBef>
                <a:spcPts val="0"/>
              </a:spcBef>
              <a:buClr>
                <a:srgbClr val="000000"/>
              </a:buClr>
            </a:pPr>
            <a:r>
              <a:rPr lang="en">
                <a:solidFill>
                  <a:srgbClr val="000000"/>
                </a:solidFill>
              </a:rPr>
              <a:t>Age 1.9 to 3.3 years old (mean age = 2.77)</a:t>
            </a:r>
          </a:p>
          <a:p>
            <a:pPr indent="-228600" lvl="0" marL="457200" rtl="0">
              <a:spcBef>
                <a:spcPts val="0"/>
              </a:spcBef>
              <a:buClr>
                <a:srgbClr val="000000"/>
              </a:buClr>
            </a:pPr>
            <a:r>
              <a:rPr lang="en">
                <a:solidFill>
                  <a:srgbClr val="000000"/>
                </a:solidFill>
              </a:rPr>
              <a:t>Questionnaire returns: n = 48 families</a:t>
            </a:r>
          </a:p>
          <a:p>
            <a:pPr indent="-228600" lvl="1" marL="914400" rtl="0">
              <a:spcBef>
                <a:spcPts val="0"/>
              </a:spcBef>
              <a:buClr>
                <a:srgbClr val="000000"/>
              </a:buClr>
            </a:pPr>
            <a:r>
              <a:rPr lang="en">
                <a:solidFill>
                  <a:srgbClr val="000000"/>
                </a:solidFill>
              </a:rPr>
              <a:t>Language exposure had been filled in by n =40</a:t>
            </a:r>
          </a:p>
          <a:p>
            <a:pPr lvl="0" rtl="0">
              <a:spcBef>
                <a:spcPts val="0"/>
              </a:spcBef>
              <a:buNone/>
            </a:pPr>
            <a:r>
              <a:rPr lang="en">
                <a:solidFill>
                  <a:srgbClr val="000000"/>
                </a:solidFill>
              </a:rPr>
              <a:t>Classification criteria: </a:t>
            </a:r>
          </a:p>
          <a:p>
            <a:pPr indent="0" lvl="0" marL="457200" rtl="0">
              <a:spcBef>
                <a:spcPts val="0"/>
              </a:spcBef>
              <a:buNone/>
            </a:pPr>
            <a:r>
              <a:t/>
            </a:r>
            <a:endParaRPr>
              <a:solidFill>
                <a:srgbClr val="000000"/>
              </a:solidFill>
            </a:endParaRPr>
          </a:p>
          <a:p>
            <a:pPr lvl="0" rtl="0">
              <a:spcBef>
                <a:spcPts val="0"/>
              </a:spcBef>
              <a:spcAft>
                <a:spcPts val="0"/>
              </a:spcAft>
              <a:buNone/>
            </a:pPr>
            <a:r>
              <a:rPr lang="en">
                <a:solidFill>
                  <a:srgbClr val="000000"/>
                </a:solidFill>
              </a:rPr>
              <a:t>Due to missing questionnaire data, secondary (admittedly rough) classification:</a:t>
            </a:r>
          </a:p>
          <a:p>
            <a:pPr indent="-228600" lvl="1" marL="1371600" rtl="0">
              <a:spcBef>
                <a:spcPts val="0"/>
              </a:spcBef>
              <a:spcAft>
                <a:spcPts val="0"/>
              </a:spcAft>
              <a:buClr>
                <a:srgbClr val="000000"/>
              </a:buClr>
            </a:pPr>
            <a:r>
              <a:rPr b="1" lang="en">
                <a:solidFill>
                  <a:srgbClr val="000000"/>
                </a:solidFill>
              </a:rPr>
              <a:t>Crèche #3</a:t>
            </a:r>
            <a:r>
              <a:rPr lang="en">
                <a:solidFill>
                  <a:srgbClr val="000000"/>
                </a:solidFill>
              </a:rPr>
              <a:t> has a lot of missing questionnaires AND a higher proportion of bilinguals versus Crèches 1 &amp; 2 that can be viewed as monolinguals</a:t>
            </a:r>
          </a:p>
        </p:txBody>
      </p:sp>
      <p:sp>
        <p:nvSpPr>
          <p:cNvPr id="129" name="Shape 129"/>
          <p:cNvSpPr txBox="1"/>
          <p:nvPr/>
        </p:nvSpPr>
        <p:spPr>
          <a:xfrm>
            <a:off x="2520600" y="3446250"/>
            <a:ext cx="6623400" cy="6417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0"/>
              </a:spcAft>
              <a:buNone/>
            </a:pPr>
            <a:r>
              <a:rPr b="1" lang="en">
                <a:solidFill>
                  <a:schemeClr val="dk1"/>
                </a:solidFill>
              </a:rPr>
              <a:t>Monolingual</a:t>
            </a:r>
            <a:r>
              <a:rPr lang="en">
                <a:solidFill>
                  <a:schemeClr val="dk1"/>
                </a:solidFill>
              </a:rPr>
              <a:t>: main exposure of French and &lt; 10% other language(s) (n = 17)</a:t>
            </a:r>
          </a:p>
          <a:p>
            <a:pPr indent="0" lvl="0" marL="0" rtl="0">
              <a:lnSpc>
                <a:spcPct val="115000"/>
              </a:lnSpc>
              <a:spcBef>
                <a:spcPts val="0"/>
              </a:spcBef>
              <a:spcAft>
                <a:spcPts val="0"/>
              </a:spcAft>
              <a:buNone/>
            </a:pPr>
            <a:r>
              <a:rPr b="1" lang="en">
                <a:solidFill>
                  <a:schemeClr val="dk1"/>
                </a:solidFill>
              </a:rPr>
              <a:t>Bilingual</a:t>
            </a:r>
            <a:r>
              <a:rPr lang="en">
                <a:solidFill>
                  <a:schemeClr val="dk1"/>
                </a:solidFill>
              </a:rPr>
              <a:t>: exposure to French and &gt; 10% other languages (n = 23)</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Stimuli</a:t>
            </a:r>
          </a:p>
        </p:txBody>
      </p:sp>
      <p:sp>
        <p:nvSpPr>
          <p:cNvPr id="135" name="Shape 135"/>
          <p:cNvSpPr txBox="1"/>
          <p:nvPr>
            <p:ph idx="1" type="body"/>
          </p:nvPr>
        </p:nvSpPr>
        <p:spPr>
          <a:xfrm>
            <a:off x="311700" y="1069600"/>
            <a:ext cx="5749200" cy="2156100"/>
          </a:xfrm>
          <a:prstGeom prst="rect">
            <a:avLst/>
          </a:prstGeom>
        </p:spPr>
        <p:txBody>
          <a:bodyPr anchorCtr="0" anchor="t" bIns="91425" lIns="91425" rIns="91425" tIns="91425">
            <a:noAutofit/>
          </a:bodyPr>
          <a:lstStyle/>
          <a:p>
            <a:pPr lvl="0">
              <a:spcBef>
                <a:spcPts val="0"/>
              </a:spcBef>
              <a:buNone/>
            </a:pPr>
            <a:r>
              <a:rPr lang="en">
                <a:solidFill>
                  <a:srgbClr val="000000"/>
                </a:solidFill>
              </a:rPr>
              <a:t>Non-words: monosyllabic, contrast initial </a:t>
            </a:r>
          </a:p>
          <a:p>
            <a:pPr lvl="0">
              <a:spcBef>
                <a:spcPts val="0"/>
              </a:spcBef>
              <a:buNone/>
            </a:pPr>
            <a:r>
              <a:t/>
            </a:r>
            <a:endParaRPr>
              <a:solidFill>
                <a:srgbClr val="000000"/>
              </a:solidFill>
            </a:endParaRPr>
          </a:p>
          <a:p>
            <a:pPr lvl="0">
              <a:spcBef>
                <a:spcPts val="0"/>
              </a:spcBef>
              <a:buNone/>
            </a:pPr>
            <a:r>
              <a:t/>
            </a:r>
            <a:endParaRPr/>
          </a:p>
          <a:p>
            <a:pPr lvl="0">
              <a:spcBef>
                <a:spcPts val="0"/>
              </a:spcBef>
              <a:buNone/>
            </a:pPr>
            <a:r>
              <a:t/>
            </a:r>
            <a:endParaRPr/>
          </a:p>
          <a:p>
            <a:pPr lvl="0" rtl="0">
              <a:spcBef>
                <a:spcPts val="0"/>
              </a:spcBef>
              <a:buNone/>
            </a:pPr>
            <a:r>
              <a:t/>
            </a:r>
            <a:endParaRPr/>
          </a:p>
        </p:txBody>
      </p:sp>
      <p:pic>
        <p:nvPicPr>
          <p:cNvPr id="136" name="Shape 136"/>
          <p:cNvPicPr preferRelativeResize="0"/>
          <p:nvPr/>
        </p:nvPicPr>
        <p:blipFill rotWithShape="1">
          <a:blip r:embed="rId3">
            <a:alphaModFix/>
          </a:blip>
          <a:srcRect b="0" l="0" r="0" t="2066"/>
          <a:stretch/>
        </p:blipFill>
        <p:spPr>
          <a:xfrm>
            <a:off x="4950331" y="965899"/>
            <a:ext cx="2935418" cy="2156098"/>
          </a:xfrm>
          <a:prstGeom prst="rect">
            <a:avLst/>
          </a:prstGeom>
          <a:noFill/>
          <a:ln>
            <a:noFill/>
          </a:ln>
        </p:spPr>
      </p:pic>
      <p:graphicFrame>
        <p:nvGraphicFramePr>
          <p:cNvPr id="137" name="Shape 137"/>
          <p:cNvGraphicFramePr/>
          <p:nvPr/>
        </p:nvGraphicFramePr>
        <p:xfrm>
          <a:off x="519650" y="1606284"/>
          <a:ext cx="3000000" cy="3000000"/>
        </p:xfrm>
        <a:graphic>
          <a:graphicData uri="http://schemas.openxmlformats.org/drawingml/2006/table">
            <a:tbl>
              <a:tblPr>
                <a:noFill/>
                <a:tableStyleId>{2C949C86-74D0-4E3A-AEF3-FE74C2EC7ED5}</a:tableStyleId>
              </a:tblPr>
              <a:tblGrid>
                <a:gridCol w="2504825"/>
                <a:gridCol w="792650"/>
                <a:gridCol w="754875"/>
              </a:tblGrid>
              <a:tr h="450975">
                <a:tc>
                  <a:txBody>
                    <a:bodyPr>
                      <a:noAutofit/>
                    </a:bodyPr>
                    <a:lstStyle/>
                    <a:p>
                      <a:pPr lvl="0">
                        <a:spcBef>
                          <a:spcPts val="0"/>
                        </a:spcBef>
                        <a:buNone/>
                      </a:pPr>
                      <a:r>
                        <a:rPr lang="en" sz="1600"/>
                        <a:t>Fricative Voiced Contrast</a:t>
                      </a:r>
                    </a:p>
                  </a:txBody>
                  <a:tcPr marT="91425" marB="91425" marR="91425" marL="91425">
                    <a:solidFill>
                      <a:srgbClr val="D9D9D9"/>
                    </a:solidFill>
                  </a:tcPr>
                </a:tc>
                <a:tc>
                  <a:txBody>
                    <a:bodyPr>
                      <a:noAutofit/>
                    </a:bodyPr>
                    <a:lstStyle/>
                    <a:p>
                      <a:pPr lvl="0" algn="ctr">
                        <a:spcBef>
                          <a:spcPts val="0"/>
                        </a:spcBef>
                        <a:buNone/>
                      </a:pPr>
                      <a:r>
                        <a:rPr b="1" lang="en" sz="1600"/>
                        <a:t>/s/</a:t>
                      </a:r>
                    </a:p>
                  </a:txBody>
                  <a:tcPr marT="91425" marB="91425" marR="91425" marL="91425">
                    <a:solidFill>
                      <a:srgbClr val="F3F3F3"/>
                    </a:solidFill>
                  </a:tcPr>
                </a:tc>
                <a:tc>
                  <a:txBody>
                    <a:bodyPr>
                      <a:noAutofit/>
                    </a:bodyPr>
                    <a:lstStyle/>
                    <a:p>
                      <a:pPr lvl="0" algn="ctr">
                        <a:spcBef>
                          <a:spcPts val="0"/>
                        </a:spcBef>
                        <a:buNone/>
                      </a:pPr>
                      <a:r>
                        <a:rPr b="1" lang="en" sz="1600"/>
                        <a:t>/z/</a:t>
                      </a:r>
                    </a:p>
                  </a:txBody>
                  <a:tcPr marT="91425" marB="91425" marR="91425" marL="91425">
                    <a:solidFill>
                      <a:srgbClr val="F3F3F3"/>
                    </a:solidFill>
                  </a:tcPr>
                </a:tc>
              </a:tr>
              <a:tr h="450975">
                <a:tc>
                  <a:txBody>
                    <a:bodyPr>
                      <a:noAutofit/>
                    </a:bodyPr>
                    <a:lstStyle/>
                    <a:p>
                      <a:pPr lvl="0">
                        <a:spcBef>
                          <a:spcPts val="0"/>
                        </a:spcBef>
                        <a:buNone/>
                      </a:pPr>
                      <a:r>
                        <a:rPr lang="en" sz="1600"/>
                        <a:t>Training </a:t>
                      </a:r>
                    </a:p>
                  </a:txBody>
                  <a:tcPr marT="91425" marB="91425" marR="91425" marL="91425">
                    <a:solidFill>
                      <a:srgbClr val="F3F3F3"/>
                    </a:solidFill>
                  </a:tcPr>
                </a:tc>
                <a:tc>
                  <a:txBody>
                    <a:bodyPr>
                      <a:noAutofit/>
                    </a:bodyPr>
                    <a:lstStyle/>
                    <a:p>
                      <a:pPr lvl="0" algn="ctr">
                        <a:spcBef>
                          <a:spcPts val="0"/>
                        </a:spcBef>
                        <a:buNone/>
                      </a:pPr>
                      <a:r>
                        <a:rPr lang="en" sz="1600"/>
                        <a:t>/syl/</a:t>
                      </a:r>
                    </a:p>
                  </a:txBody>
                  <a:tcPr marT="91425" marB="91425" marR="91425" marL="91425"/>
                </a:tc>
                <a:tc>
                  <a:txBody>
                    <a:bodyPr>
                      <a:noAutofit/>
                    </a:bodyPr>
                    <a:lstStyle/>
                    <a:p>
                      <a:pPr lvl="0" algn="ctr">
                        <a:spcBef>
                          <a:spcPts val="0"/>
                        </a:spcBef>
                        <a:buNone/>
                      </a:pPr>
                      <a:r>
                        <a:rPr lang="en" sz="1600"/>
                        <a:t>/zyl/</a:t>
                      </a:r>
                    </a:p>
                  </a:txBody>
                  <a:tcPr marT="91425" marB="91425" marR="91425" marL="91425"/>
                </a:tc>
              </a:tr>
              <a:tr h="710400">
                <a:tc>
                  <a:txBody>
                    <a:bodyPr>
                      <a:noAutofit/>
                    </a:bodyPr>
                    <a:lstStyle/>
                    <a:p>
                      <a:pPr lvl="0">
                        <a:spcBef>
                          <a:spcPts val="0"/>
                        </a:spcBef>
                        <a:buNone/>
                      </a:pPr>
                      <a:r>
                        <a:rPr lang="en" sz="1600"/>
                        <a:t>Test</a:t>
                      </a:r>
                    </a:p>
                  </a:txBody>
                  <a:tcPr marT="91425" marB="91425" marR="91425" marL="91425">
                    <a:solidFill>
                      <a:srgbClr val="F3F3F3"/>
                    </a:solidFill>
                  </a:tcPr>
                </a:tc>
                <a:tc>
                  <a:txBody>
                    <a:bodyPr>
                      <a:noAutofit/>
                    </a:bodyPr>
                    <a:lstStyle/>
                    <a:p>
                      <a:pPr lvl="0" rtl="0" algn="ctr">
                        <a:spcBef>
                          <a:spcPts val="0"/>
                        </a:spcBef>
                        <a:buNone/>
                      </a:pPr>
                      <a:r>
                        <a:rPr lang="en" sz="1600"/>
                        <a:t>/sat/</a:t>
                      </a:r>
                    </a:p>
                    <a:p>
                      <a:pPr lvl="0" algn="ctr">
                        <a:spcBef>
                          <a:spcPts val="0"/>
                        </a:spcBef>
                        <a:buClr>
                          <a:schemeClr val="dk1"/>
                        </a:buClr>
                        <a:buSzPct val="68750"/>
                        <a:buFont typeface="Arial"/>
                        <a:buNone/>
                      </a:pPr>
                      <a:r>
                        <a:rPr lang="en" sz="1600">
                          <a:solidFill>
                            <a:schemeClr val="dk1"/>
                          </a:solidFill>
                        </a:rPr>
                        <a:t>/sop/</a:t>
                      </a:r>
                    </a:p>
                  </a:txBody>
                  <a:tcPr marT="91425" marB="91425" marR="91425" marL="91425"/>
                </a:tc>
                <a:tc>
                  <a:txBody>
                    <a:bodyPr>
                      <a:noAutofit/>
                    </a:bodyPr>
                    <a:lstStyle/>
                    <a:p>
                      <a:pPr lvl="0" rtl="0" algn="ctr">
                        <a:spcBef>
                          <a:spcPts val="0"/>
                        </a:spcBef>
                        <a:buNone/>
                      </a:pPr>
                      <a:r>
                        <a:rPr lang="en" sz="1600"/>
                        <a:t>/zat/</a:t>
                      </a:r>
                    </a:p>
                    <a:p>
                      <a:pPr lvl="0" algn="ctr">
                        <a:spcBef>
                          <a:spcPts val="0"/>
                        </a:spcBef>
                        <a:buClr>
                          <a:schemeClr val="dk1"/>
                        </a:buClr>
                        <a:buSzPct val="68750"/>
                        <a:buFont typeface="Arial"/>
                        <a:buNone/>
                      </a:pPr>
                      <a:r>
                        <a:rPr lang="en" sz="1600">
                          <a:solidFill>
                            <a:schemeClr val="dk1"/>
                          </a:solidFill>
                        </a:rPr>
                        <a:t>/zop/</a:t>
                      </a:r>
                    </a:p>
                  </a:txBody>
                  <a:tcPr marT="91425" marB="91425" marR="91425" marL="91425"/>
                </a:tc>
              </a:tr>
            </a:tbl>
          </a:graphicData>
        </a:graphic>
      </p:graphicFrame>
      <p:sp>
        <p:nvSpPr>
          <p:cNvPr id="138" name="Shape 138"/>
          <p:cNvSpPr txBox="1"/>
          <p:nvPr/>
        </p:nvSpPr>
        <p:spPr>
          <a:xfrm>
            <a:off x="5041637" y="445025"/>
            <a:ext cx="3317100" cy="5727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t>Animated Novel-objects</a:t>
            </a:r>
          </a:p>
        </p:txBody>
      </p:sp>
      <p:pic>
        <p:nvPicPr>
          <p:cNvPr id="139" name="Shape 139"/>
          <p:cNvPicPr preferRelativeResize="0"/>
          <p:nvPr/>
        </p:nvPicPr>
        <p:blipFill>
          <a:blip r:embed="rId4">
            <a:alphaModFix/>
          </a:blip>
          <a:stretch>
            <a:fillRect/>
          </a:stretch>
        </p:blipFill>
        <p:spPr>
          <a:xfrm>
            <a:off x="794074" y="3475199"/>
            <a:ext cx="1639177" cy="1379517"/>
          </a:xfrm>
          <a:prstGeom prst="rect">
            <a:avLst/>
          </a:prstGeom>
          <a:noFill/>
          <a:ln>
            <a:noFill/>
          </a:ln>
        </p:spPr>
      </p:pic>
      <p:pic>
        <p:nvPicPr>
          <p:cNvPr id="140" name="Shape 140"/>
          <p:cNvPicPr preferRelativeResize="0"/>
          <p:nvPr/>
        </p:nvPicPr>
        <p:blipFill>
          <a:blip r:embed="rId5">
            <a:alphaModFix/>
          </a:blip>
          <a:stretch>
            <a:fillRect/>
          </a:stretch>
        </p:blipFill>
        <p:spPr>
          <a:xfrm>
            <a:off x="2298000" y="3531525"/>
            <a:ext cx="1433626" cy="1531873"/>
          </a:xfrm>
          <a:prstGeom prst="rect">
            <a:avLst/>
          </a:prstGeom>
          <a:noFill/>
          <a:ln>
            <a:noFill/>
          </a:ln>
        </p:spPr>
      </p:pic>
      <p:pic>
        <p:nvPicPr>
          <p:cNvPr id="141" name="Shape 141"/>
          <p:cNvPicPr preferRelativeResize="0"/>
          <p:nvPr/>
        </p:nvPicPr>
        <p:blipFill>
          <a:blip r:embed="rId6">
            <a:alphaModFix/>
          </a:blip>
          <a:stretch>
            <a:fillRect/>
          </a:stretch>
        </p:blipFill>
        <p:spPr>
          <a:xfrm>
            <a:off x="4888225" y="3451425"/>
            <a:ext cx="2256102" cy="1692077"/>
          </a:xfrm>
          <a:prstGeom prst="rect">
            <a:avLst/>
          </a:prstGeom>
          <a:noFill/>
          <a:ln>
            <a:noFill/>
          </a:ln>
        </p:spPr>
      </p:pic>
      <p:pic>
        <p:nvPicPr>
          <p:cNvPr id="142" name="Shape 142"/>
          <p:cNvPicPr preferRelativeResize="0"/>
          <p:nvPr/>
        </p:nvPicPr>
        <p:blipFill>
          <a:blip r:embed="rId7">
            <a:alphaModFix/>
          </a:blip>
          <a:stretch>
            <a:fillRect/>
          </a:stretch>
        </p:blipFill>
        <p:spPr>
          <a:xfrm>
            <a:off x="7100115" y="3273675"/>
            <a:ext cx="1639186" cy="1692076"/>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Procedure</a:t>
            </a:r>
          </a:p>
        </p:txBody>
      </p:sp>
      <p:pic>
        <p:nvPicPr>
          <p:cNvPr id="148" name="Shape 148"/>
          <p:cNvPicPr preferRelativeResize="0"/>
          <p:nvPr/>
        </p:nvPicPr>
        <p:blipFill rotWithShape="1">
          <a:blip r:embed="rId3">
            <a:alphaModFix/>
          </a:blip>
          <a:srcRect b="0" l="0" r="0" t="2066"/>
          <a:stretch/>
        </p:blipFill>
        <p:spPr>
          <a:xfrm>
            <a:off x="424375" y="1069591"/>
            <a:ext cx="3317099" cy="2436456"/>
          </a:xfrm>
          <a:prstGeom prst="rect">
            <a:avLst/>
          </a:prstGeom>
          <a:noFill/>
          <a:ln>
            <a:noFill/>
          </a:ln>
        </p:spPr>
      </p:pic>
      <p:sp>
        <p:nvSpPr>
          <p:cNvPr id="149" name="Shape 149"/>
          <p:cNvSpPr txBox="1"/>
          <p:nvPr/>
        </p:nvSpPr>
        <p:spPr>
          <a:xfrm>
            <a:off x="3942025" y="1069600"/>
            <a:ext cx="5093700" cy="2912100"/>
          </a:xfrm>
          <a:prstGeom prst="rect">
            <a:avLst/>
          </a:prstGeom>
          <a:noFill/>
          <a:ln>
            <a:noFill/>
          </a:ln>
        </p:spPr>
        <p:txBody>
          <a:bodyPr anchorCtr="0" anchor="t" bIns="91425" lIns="91425" rIns="91425" tIns="91425">
            <a:noAutofit/>
          </a:bodyPr>
          <a:lstStyle/>
          <a:p>
            <a:pPr lvl="0">
              <a:spcBef>
                <a:spcPts val="0"/>
              </a:spcBef>
              <a:buNone/>
            </a:pPr>
            <a:r>
              <a:rPr lang="en" sz="1800"/>
              <a:t>Phase I: Warm-up</a:t>
            </a:r>
          </a:p>
          <a:p>
            <a:pPr lvl="0">
              <a:spcBef>
                <a:spcPts val="0"/>
              </a:spcBef>
              <a:buNone/>
            </a:pPr>
            <a:r>
              <a:rPr lang="en" sz="1800"/>
              <a:t>	Play “pop the bubble” game</a:t>
            </a:r>
          </a:p>
          <a:p>
            <a:pPr lvl="0">
              <a:spcBef>
                <a:spcPts val="0"/>
              </a:spcBef>
              <a:buNone/>
            </a:pPr>
            <a:r>
              <a:rPr lang="en" sz="1800"/>
              <a:t>Phase II: Training</a:t>
            </a:r>
          </a:p>
          <a:p>
            <a:pPr lvl="0">
              <a:spcBef>
                <a:spcPts val="0"/>
              </a:spcBef>
              <a:buNone/>
            </a:pPr>
            <a:r>
              <a:rPr lang="en" sz="1800"/>
              <a:t>	3 trials with known words </a:t>
            </a:r>
            <a:r>
              <a:rPr lang="en" sz="1800">
                <a:solidFill>
                  <a:schemeClr val="dk1"/>
                </a:solidFill>
              </a:rPr>
              <a:t>→ repeat until correct answer</a:t>
            </a:r>
          </a:p>
          <a:p>
            <a:pPr indent="457200" lvl="0">
              <a:spcBef>
                <a:spcPts val="0"/>
              </a:spcBef>
              <a:buNone/>
            </a:pPr>
            <a:r>
              <a:rPr lang="en" sz="1800"/>
              <a:t>1 novel word “set”* → do not repeat </a:t>
            </a:r>
          </a:p>
          <a:p>
            <a:pPr lvl="0">
              <a:spcBef>
                <a:spcPts val="0"/>
              </a:spcBef>
              <a:buNone/>
            </a:pPr>
            <a:r>
              <a:rPr lang="en" sz="1800"/>
              <a:t>Phase II: Test</a:t>
            </a:r>
          </a:p>
          <a:p>
            <a:pPr indent="457200" lvl="0" rtl="0">
              <a:spcBef>
                <a:spcPts val="0"/>
              </a:spcBef>
              <a:buNone/>
            </a:pPr>
            <a:r>
              <a:rPr lang="en" sz="1800"/>
              <a:t>41 French pairs (for SES study - more below)</a:t>
            </a:r>
          </a:p>
          <a:p>
            <a:pPr indent="457200" lvl="0" rtl="0">
              <a:spcBef>
                <a:spcPts val="0"/>
              </a:spcBef>
              <a:buNone/>
            </a:pPr>
            <a:r>
              <a:rPr lang="en" sz="1800"/>
              <a:t>+ 3 novel words “set”*</a:t>
            </a:r>
          </a:p>
          <a:p>
            <a:pPr indent="457200" lvl="0" rtl="0">
              <a:spcBef>
                <a:spcPts val="0"/>
              </a:spcBef>
              <a:buNone/>
            </a:pPr>
            <a:r>
              <a:t/>
            </a:r>
            <a:endParaRPr sz="1800"/>
          </a:p>
          <a:p>
            <a:pPr indent="0" lvl="0" marL="0" rtl="0">
              <a:spcBef>
                <a:spcPts val="0"/>
              </a:spcBef>
              <a:buNone/>
            </a:pPr>
            <a:r>
              <a:rPr i="1" lang="en" sz="1800"/>
              <a:t>* Explained in next slide</a:t>
            </a:r>
          </a:p>
          <a:p>
            <a:pPr indent="457200" lvl="0">
              <a:spcBef>
                <a:spcPts val="0"/>
              </a:spcBef>
              <a:buNone/>
            </a:pPr>
            <a:r>
              <a:rPr lang="en" sz="1800"/>
              <a:t> </a:t>
            </a:r>
          </a:p>
          <a:p>
            <a:pPr lvl="0" rtl="0">
              <a:spcBef>
                <a:spcPts val="0"/>
              </a:spcBef>
              <a:buNone/>
            </a:pPr>
            <a:r>
              <a:t/>
            </a:r>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0" y="0"/>
            <a:ext cx="8520600" cy="572700"/>
          </a:xfrm>
          <a:prstGeom prst="rect">
            <a:avLst/>
          </a:prstGeom>
        </p:spPr>
        <p:txBody>
          <a:bodyPr anchorCtr="0" anchor="t" bIns="91425" lIns="91425" rIns="91425" tIns="91425">
            <a:noAutofit/>
          </a:bodyPr>
          <a:lstStyle/>
          <a:p>
            <a:pPr lvl="0">
              <a:spcBef>
                <a:spcPts val="0"/>
              </a:spcBef>
              <a:buNone/>
            </a:pPr>
            <a:r>
              <a:rPr lang="en"/>
              <a:t>Each novel </a:t>
            </a:r>
            <a:r>
              <a:rPr b="1" lang="en"/>
              <a:t>set </a:t>
            </a:r>
            <a:r>
              <a:rPr lang="en"/>
              <a:t>is a triad of events:</a:t>
            </a:r>
          </a:p>
        </p:txBody>
      </p:sp>
      <p:pic>
        <p:nvPicPr>
          <p:cNvPr id="155" name="Shape 155"/>
          <p:cNvPicPr preferRelativeResize="0"/>
          <p:nvPr/>
        </p:nvPicPr>
        <p:blipFill rotWithShape="1">
          <a:blip r:embed="rId3">
            <a:alphaModFix/>
          </a:blip>
          <a:srcRect b="0" l="0" r="0" t="2066"/>
          <a:stretch/>
        </p:blipFill>
        <p:spPr>
          <a:xfrm>
            <a:off x="119575" y="764791"/>
            <a:ext cx="3317099" cy="2436456"/>
          </a:xfrm>
          <a:prstGeom prst="rect">
            <a:avLst/>
          </a:prstGeom>
          <a:noFill/>
          <a:ln>
            <a:noFill/>
          </a:ln>
        </p:spPr>
      </p:pic>
      <p:sp>
        <p:nvSpPr>
          <p:cNvPr id="156" name="Shape 156"/>
          <p:cNvSpPr/>
          <p:nvPr/>
        </p:nvSpPr>
        <p:spPr>
          <a:xfrm>
            <a:off x="2427550" y="1546275"/>
            <a:ext cx="815700" cy="8256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57" name="Shape 157"/>
          <p:cNvSpPr/>
          <p:nvPr/>
        </p:nvSpPr>
        <p:spPr>
          <a:xfrm>
            <a:off x="906600" y="529350"/>
            <a:ext cx="1161600" cy="933300"/>
          </a:xfrm>
          <a:prstGeom prst="wedgeEllipseCallout">
            <a:avLst>
              <a:gd fmla="val 18032" name="adj1"/>
              <a:gd fmla="val 65606"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Touche le sop !</a:t>
            </a:r>
          </a:p>
        </p:txBody>
      </p:sp>
      <p:pic>
        <p:nvPicPr>
          <p:cNvPr id="158" name="Shape 158"/>
          <p:cNvPicPr preferRelativeResize="0"/>
          <p:nvPr/>
        </p:nvPicPr>
        <p:blipFill rotWithShape="1">
          <a:blip r:embed="rId3">
            <a:alphaModFix/>
          </a:blip>
          <a:srcRect b="0" l="0" r="0" t="2066"/>
          <a:stretch/>
        </p:blipFill>
        <p:spPr>
          <a:xfrm>
            <a:off x="2674925" y="1682941"/>
            <a:ext cx="3317099" cy="2436456"/>
          </a:xfrm>
          <a:prstGeom prst="rect">
            <a:avLst/>
          </a:prstGeom>
          <a:noFill/>
          <a:ln>
            <a:noFill/>
          </a:ln>
        </p:spPr>
      </p:pic>
      <p:sp>
        <p:nvSpPr>
          <p:cNvPr id="159" name="Shape 159"/>
          <p:cNvSpPr/>
          <p:nvPr/>
        </p:nvSpPr>
        <p:spPr>
          <a:xfrm>
            <a:off x="3461950" y="1447500"/>
            <a:ext cx="1161600" cy="933300"/>
          </a:xfrm>
          <a:prstGeom prst="wedgeEllipseCallout">
            <a:avLst>
              <a:gd fmla="val 18032" name="adj1"/>
              <a:gd fmla="val 65606"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Touche le zop !</a:t>
            </a:r>
          </a:p>
        </p:txBody>
      </p:sp>
      <p:sp>
        <p:nvSpPr>
          <p:cNvPr id="160" name="Shape 160"/>
          <p:cNvSpPr/>
          <p:nvPr/>
        </p:nvSpPr>
        <p:spPr>
          <a:xfrm>
            <a:off x="2884750" y="2460675"/>
            <a:ext cx="815700" cy="8256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61" name="Shape 161"/>
          <p:cNvPicPr preferRelativeResize="0"/>
          <p:nvPr/>
        </p:nvPicPr>
        <p:blipFill rotWithShape="1">
          <a:blip r:embed="rId3">
            <a:alphaModFix/>
          </a:blip>
          <a:srcRect b="0" l="0" r="0" t="2066"/>
          <a:stretch/>
        </p:blipFill>
        <p:spPr>
          <a:xfrm>
            <a:off x="5670850" y="2596466"/>
            <a:ext cx="3317099" cy="2436456"/>
          </a:xfrm>
          <a:prstGeom prst="rect">
            <a:avLst/>
          </a:prstGeom>
          <a:noFill/>
          <a:ln>
            <a:noFill/>
          </a:ln>
        </p:spPr>
      </p:pic>
      <p:sp>
        <p:nvSpPr>
          <p:cNvPr id="162" name="Shape 162"/>
          <p:cNvSpPr/>
          <p:nvPr/>
        </p:nvSpPr>
        <p:spPr>
          <a:xfrm>
            <a:off x="6381675" y="2361025"/>
            <a:ext cx="1161600" cy="933300"/>
          </a:xfrm>
          <a:prstGeom prst="wedgeEllipseCallout">
            <a:avLst>
              <a:gd fmla="val 18032" name="adj1"/>
              <a:gd fmla="val 65606"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Touche le zop !</a:t>
            </a:r>
          </a:p>
        </p:txBody>
      </p:sp>
      <p:sp>
        <p:nvSpPr>
          <p:cNvPr id="163" name="Shape 163"/>
          <p:cNvSpPr/>
          <p:nvPr/>
        </p:nvSpPr>
        <p:spPr>
          <a:xfrm>
            <a:off x="3901600" y="790941"/>
            <a:ext cx="1593775" cy="761425"/>
          </a:xfrm>
          <a:custGeom>
            <a:pathLst>
              <a:path extrusionOk="0" h="30457" w="63751">
                <a:moveTo>
                  <a:pt x="0" y="4791"/>
                </a:moveTo>
                <a:cubicBezTo>
                  <a:pt x="14152" y="2350"/>
                  <a:pt x="30360" y="-3585"/>
                  <a:pt x="43053" y="3135"/>
                </a:cubicBezTo>
                <a:cubicBezTo>
                  <a:pt x="53150" y="8481"/>
                  <a:pt x="58641" y="20237"/>
                  <a:pt x="63751" y="30457"/>
                </a:cubicBezTo>
              </a:path>
            </a:pathLst>
          </a:custGeom>
          <a:noFill/>
          <a:ln cap="flat" cmpd="sng" w="9525">
            <a:solidFill>
              <a:schemeClr val="dk2"/>
            </a:solidFill>
            <a:prstDash val="solid"/>
            <a:round/>
            <a:headEnd len="lg" w="lg" type="none"/>
            <a:tailEnd len="lg" w="lg" type="none"/>
          </a:ln>
        </p:spPr>
      </p:sp>
      <p:sp>
        <p:nvSpPr>
          <p:cNvPr id="164" name="Shape 164"/>
          <p:cNvSpPr txBox="1"/>
          <p:nvPr/>
        </p:nvSpPr>
        <p:spPr>
          <a:xfrm>
            <a:off x="5288375" y="620950"/>
            <a:ext cx="1790400" cy="362100"/>
          </a:xfrm>
          <a:prstGeom prst="rect">
            <a:avLst/>
          </a:prstGeom>
          <a:noFill/>
          <a:ln>
            <a:noFill/>
          </a:ln>
        </p:spPr>
        <p:txBody>
          <a:bodyPr anchorCtr="0" anchor="t" bIns="91425" lIns="91425" rIns="91425" tIns="91425">
            <a:noAutofit/>
          </a:bodyPr>
          <a:lstStyle/>
          <a:p>
            <a:pPr lvl="0">
              <a:spcBef>
                <a:spcPts val="0"/>
              </a:spcBef>
              <a:buNone/>
            </a:pPr>
            <a:r>
              <a:rPr lang="en"/>
              <a:t>Learning Phase</a:t>
            </a:r>
          </a:p>
        </p:txBody>
      </p:sp>
      <p:cxnSp>
        <p:nvCxnSpPr>
          <p:cNvPr id="165" name="Shape 165"/>
          <p:cNvCxnSpPr/>
          <p:nvPr/>
        </p:nvCxnSpPr>
        <p:spPr>
          <a:xfrm>
            <a:off x="7503100" y="1614450"/>
            <a:ext cx="30900" cy="693300"/>
          </a:xfrm>
          <a:prstGeom prst="straightConnector1">
            <a:avLst/>
          </a:prstGeom>
          <a:noFill/>
          <a:ln cap="flat" cmpd="sng" w="9525">
            <a:solidFill>
              <a:schemeClr val="dk2"/>
            </a:solidFill>
            <a:prstDash val="solid"/>
            <a:round/>
            <a:headEnd len="lg" w="lg" type="none"/>
            <a:tailEnd len="lg" w="lg" type="triangle"/>
          </a:ln>
        </p:spPr>
      </p:cxnSp>
      <p:sp>
        <p:nvSpPr>
          <p:cNvPr id="166" name="Shape 166"/>
          <p:cNvSpPr txBox="1"/>
          <p:nvPr/>
        </p:nvSpPr>
        <p:spPr>
          <a:xfrm>
            <a:off x="6730200" y="1117700"/>
            <a:ext cx="1790400" cy="362100"/>
          </a:xfrm>
          <a:prstGeom prst="rect">
            <a:avLst/>
          </a:prstGeom>
          <a:noFill/>
          <a:ln>
            <a:noFill/>
          </a:ln>
        </p:spPr>
        <p:txBody>
          <a:bodyPr anchorCtr="0" anchor="t" bIns="91425" lIns="91425" rIns="91425" tIns="91425">
            <a:noAutofit/>
          </a:bodyPr>
          <a:lstStyle/>
          <a:p>
            <a:pPr lvl="0" rtl="0">
              <a:spcBef>
                <a:spcPts val="0"/>
              </a:spcBef>
              <a:buNone/>
            </a:pPr>
            <a:r>
              <a:rPr lang="en"/>
              <a:t>Testing Phase</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Predictions</a:t>
            </a:r>
          </a:p>
        </p:txBody>
      </p:sp>
      <p:sp>
        <p:nvSpPr>
          <p:cNvPr id="172" name="Shape 172"/>
          <p:cNvSpPr txBox="1"/>
          <p:nvPr/>
        </p:nvSpPr>
        <p:spPr>
          <a:xfrm>
            <a:off x="478250" y="1346875"/>
            <a:ext cx="8100900" cy="3308700"/>
          </a:xfrm>
          <a:prstGeom prst="rect">
            <a:avLst/>
          </a:prstGeom>
          <a:noFill/>
          <a:ln>
            <a:noFill/>
          </a:ln>
        </p:spPr>
        <p:txBody>
          <a:bodyPr anchorCtr="0" anchor="t" bIns="91425" lIns="91425" rIns="91425" tIns="91425">
            <a:noAutofit/>
          </a:bodyPr>
          <a:lstStyle/>
          <a:p>
            <a:pPr indent="-342900" lvl="0" marL="457200" rtl="0">
              <a:spcBef>
                <a:spcPts val="0"/>
              </a:spcBef>
              <a:buSzPct val="100000"/>
              <a:buAutoNum type="arabicPeriod"/>
            </a:pPr>
            <a:r>
              <a:rPr b="1" i="1" lang="en" sz="1800"/>
              <a:t>Significant</a:t>
            </a:r>
            <a:r>
              <a:rPr i="1" lang="en" sz="1800"/>
              <a:t> discrimination score</a:t>
            </a:r>
            <a:r>
              <a:rPr lang="en" sz="1800"/>
              <a:t> among monolinguals</a:t>
            </a:r>
          </a:p>
          <a:p>
            <a:pPr lvl="0" rtl="0">
              <a:spcBef>
                <a:spcPts val="0"/>
              </a:spcBef>
              <a:buNone/>
            </a:pPr>
            <a:r>
              <a:t/>
            </a:r>
            <a:endParaRPr sz="1800"/>
          </a:p>
          <a:p>
            <a:pPr indent="-342900" lvl="0" marL="457200" rtl="0">
              <a:spcBef>
                <a:spcPts val="0"/>
              </a:spcBef>
              <a:buSzPct val="100000"/>
              <a:buAutoNum type="arabicPeriod"/>
            </a:pPr>
            <a:r>
              <a:rPr b="1" i="1" lang="en" sz="1800"/>
              <a:t>Better</a:t>
            </a:r>
            <a:r>
              <a:rPr b="1" lang="en" sz="1800"/>
              <a:t> </a:t>
            </a:r>
            <a:r>
              <a:rPr lang="en" sz="1800"/>
              <a:t>performance in </a:t>
            </a:r>
            <a:r>
              <a:rPr b="1" lang="en" sz="1800"/>
              <a:t>monolingual</a:t>
            </a:r>
            <a:r>
              <a:rPr lang="en" sz="1800"/>
              <a:t> (bigger amount of input and more consistent) than bilingual children (smaller amount of input from each language and ambiguous)</a:t>
            </a:r>
          </a:p>
          <a:p>
            <a:pPr lvl="0" rtl="0">
              <a:spcBef>
                <a:spcPts val="0"/>
              </a:spcBef>
              <a:buNone/>
            </a:pPr>
            <a:r>
              <a:t/>
            </a:r>
            <a:endParaRPr sz="1800"/>
          </a:p>
          <a:p>
            <a:pPr indent="-342900" lvl="0" marL="457200" rtl="0">
              <a:spcBef>
                <a:spcPts val="0"/>
              </a:spcBef>
              <a:buSzPct val="100000"/>
              <a:buAutoNum type="arabicPeriod"/>
            </a:pPr>
            <a:r>
              <a:rPr b="1" i="1" lang="en" sz="1800"/>
              <a:t>Better</a:t>
            </a:r>
            <a:r>
              <a:rPr lang="en" sz="1800"/>
              <a:t> performance in </a:t>
            </a:r>
            <a:r>
              <a:rPr b="1" lang="en" sz="1800"/>
              <a:t>bilinguals</a:t>
            </a:r>
            <a:r>
              <a:rPr lang="en" sz="1800"/>
              <a:t> whose L2 also has the fricative voicing contrast</a:t>
            </a:r>
          </a:p>
          <a:p>
            <a:pPr lvl="0">
              <a:spcBef>
                <a:spcPts val="0"/>
              </a:spcBef>
              <a:buNone/>
            </a:pPr>
            <a:r>
              <a:t/>
            </a:r>
            <a:endParaRPr sz="1800"/>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311725"/>
            <a:ext cx="8520600" cy="572700"/>
          </a:xfrm>
          <a:prstGeom prst="rect">
            <a:avLst/>
          </a:prstGeom>
        </p:spPr>
        <p:txBody>
          <a:bodyPr anchorCtr="0" anchor="t" bIns="91425" lIns="91425" rIns="91425" tIns="91425">
            <a:noAutofit/>
          </a:bodyPr>
          <a:lstStyle/>
          <a:p>
            <a:pPr lvl="0" rtl="0">
              <a:spcBef>
                <a:spcPts val="0"/>
              </a:spcBef>
              <a:buNone/>
            </a:pPr>
            <a:r>
              <a:rPr lang="en"/>
              <a:t>Results questions 1 &amp; 2 </a:t>
            </a:r>
            <a:r>
              <a:rPr lang="en" sz="2400"/>
              <a:t>(question 3 is moot)</a:t>
            </a:r>
          </a:p>
        </p:txBody>
      </p:sp>
      <p:pic>
        <p:nvPicPr>
          <p:cNvPr id="178" name="Shape 178"/>
          <p:cNvPicPr preferRelativeResize="0"/>
          <p:nvPr/>
        </p:nvPicPr>
        <p:blipFill>
          <a:blip r:embed="rId3">
            <a:alphaModFix/>
          </a:blip>
          <a:stretch>
            <a:fillRect/>
          </a:stretch>
        </p:blipFill>
        <p:spPr>
          <a:xfrm>
            <a:off x="4313324" y="1580525"/>
            <a:ext cx="4830674" cy="3246848"/>
          </a:xfrm>
          <a:prstGeom prst="rect">
            <a:avLst/>
          </a:prstGeom>
          <a:noFill/>
          <a:ln>
            <a:noFill/>
          </a:ln>
        </p:spPr>
      </p:pic>
      <p:sp>
        <p:nvSpPr>
          <p:cNvPr id="179" name="Shape 179"/>
          <p:cNvSpPr txBox="1"/>
          <p:nvPr/>
        </p:nvSpPr>
        <p:spPr>
          <a:xfrm>
            <a:off x="502050" y="1019812"/>
            <a:ext cx="5008800" cy="484500"/>
          </a:xfrm>
          <a:prstGeom prst="rect">
            <a:avLst/>
          </a:prstGeom>
          <a:noFill/>
          <a:ln>
            <a:noFill/>
          </a:ln>
        </p:spPr>
        <p:txBody>
          <a:bodyPr anchorCtr="0" anchor="t" bIns="91425" lIns="91425" rIns="91425" tIns="91425">
            <a:noAutofit/>
          </a:bodyPr>
          <a:lstStyle/>
          <a:p>
            <a:pPr lvl="0">
              <a:spcBef>
                <a:spcPts val="0"/>
              </a:spcBef>
              <a:buNone/>
            </a:pPr>
            <a:r>
              <a:rPr lang="en" sz="1800"/>
              <a:t>Bilinguals (n = 23); monolinguals (n = 17)</a:t>
            </a:r>
          </a:p>
        </p:txBody>
      </p:sp>
      <p:pic>
        <p:nvPicPr>
          <p:cNvPr id="180" name="Shape 180"/>
          <p:cNvPicPr preferRelativeResize="0"/>
          <p:nvPr/>
        </p:nvPicPr>
        <p:blipFill>
          <a:blip r:embed="rId4">
            <a:alphaModFix/>
          </a:blip>
          <a:stretch>
            <a:fillRect/>
          </a:stretch>
        </p:blipFill>
        <p:spPr>
          <a:xfrm>
            <a:off x="0" y="1613825"/>
            <a:ext cx="4731574" cy="3180249"/>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Would there be hope if focusing on older children?</a:t>
            </a:r>
          </a:p>
        </p:txBody>
      </p:sp>
      <p:sp>
        <p:nvSpPr>
          <p:cNvPr id="186" name="Shape 186"/>
          <p:cNvSpPr txBox="1"/>
          <p:nvPr/>
        </p:nvSpPr>
        <p:spPr>
          <a:xfrm>
            <a:off x="491900" y="1128975"/>
            <a:ext cx="4544700" cy="502500"/>
          </a:xfrm>
          <a:prstGeom prst="rect">
            <a:avLst/>
          </a:prstGeom>
          <a:noFill/>
          <a:ln>
            <a:noFill/>
          </a:ln>
        </p:spPr>
        <p:txBody>
          <a:bodyPr anchorCtr="0" anchor="t" bIns="91425" lIns="91425" rIns="91425" tIns="91425">
            <a:noAutofit/>
          </a:bodyPr>
          <a:lstStyle/>
          <a:p>
            <a:pPr lvl="0">
              <a:spcBef>
                <a:spcPts val="0"/>
              </a:spcBef>
              <a:buNone/>
            </a:pPr>
            <a:r>
              <a:rPr lang="en" sz="1800"/>
              <a:t>Min age: 2.55, Max age: 3.27; Mean: 2.77</a:t>
            </a:r>
          </a:p>
        </p:txBody>
      </p:sp>
      <p:pic>
        <p:nvPicPr>
          <p:cNvPr id="187" name="Shape 187"/>
          <p:cNvPicPr preferRelativeResize="0"/>
          <p:nvPr/>
        </p:nvPicPr>
        <p:blipFill>
          <a:blip r:embed="rId4">
            <a:alphaModFix/>
          </a:blip>
          <a:stretch>
            <a:fillRect/>
          </a:stretch>
        </p:blipFill>
        <p:spPr>
          <a:xfrm>
            <a:off x="0" y="2234901"/>
            <a:ext cx="4544699" cy="2908598"/>
          </a:xfrm>
          <a:prstGeom prst="rect">
            <a:avLst/>
          </a:prstGeom>
          <a:noFill/>
          <a:ln>
            <a:noFill/>
          </a:ln>
        </p:spPr>
      </p:pic>
      <p:pic>
        <p:nvPicPr>
          <p:cNvPr id="188" name="Shape 188"/>
          <p:cNvPicPr preferRelativeResize="0"/>
          <p:nvPr/>
        </p:nvPicPr>
        <p:blipFill>
          <a:blip r:embed="rId5">
            <a:alphaModFix/>
          </a:blip>
          <a:stretch>
            <a:fillRect/>
          </a:stretch>
        </p:blipFill>
        <p:spPr>
          <a:xfrm>
            <a:off x="4591224" y="2205637"/>
            <a:ext cx="4636125" cy="2967125"/>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Power issue? </a:t>
            </a:r>
            <a:r>
              <a:rPr lang="en" sz="2400"/>
              <a:t>Using nursery as a proxy for bilingualism</a:t>
            </a:r>
          </a:p>
        </p:txBody>
      </p:sp>
      <p:pic>
        <p:nvPicPr>
          <p:cNvPr id="194" name="Shape 194"/>
          <p:cNvPicPr preferRelativeResize="0"/>
          <p:nvPr/>
        </p:nvPicPr>
        <p:blipFill>
          <a:blip r:embed="rId3">
            <a:alphaModFix/>
          </a:blip>
          <a:stretch>
            <a:fillRect/>
          </a:stretch>
        </p:blipFill>
        <p:spPr>
          <a:xfrm>
            <a:off x="4577700" y="1883324"/>
            <a:ext cx="4642500" cy="3120394"/>
          </a:xfrm>
          <a:prstGeom prst="rect">
            <a:avLst/>
          </a:prstGeom>
          <a:noFill/>
          <a:ln>
            <a:noFill/>
          </a:ln>
        </p:spPr>
      </p:pic>
      <p:sp>
        <p:nvSpPr>
          <p:cNvPr id="195" name="Shape 195"/>
          <p:cNvSpPr txBox="1"/>
          <p:nvPr/>
        </p:nvSpPr>
        <p:spPr>
          <a:xfrm>
            <a:off x="567750" y="1188325"/>
            <a:ext cx="7240200" cy="524400"/>
          </a:xfrm>
          <a:prstGeom prst="rect">
            <a:avLst/>
          </a:prstGeom>
          <a:noFill/>
          <a:ln>
            <a:noFill/>
          </a:ln>
        </p:spPr>
        <p:txBody>
          <a:bodyPr anchorCtr="0" anchor="t" bIns="91425" lIns="91425" rIns="91425" tIns="91425">
            <a:noAutofit/>
          </a:bodyPr>
          <a:lstStyle/>
          <a:p>
            <a:pPr lvl="0">
              <a:spcBef>
                <a:spcPts val="0"/>
              </a:spcBef>
              <a:buNone/>
            </a:pPr>
            <a:r>
              <a:rPr lang="en" sz="1800"/>
              <a:t>Crèche 1 (n = 14); Crèche 2 (n = 19); Crèche 3 (n = 18)</a:t>
            </a:r>
          </a:p>
        </p:txBody>
      </p:sp>
      <p:pic>
        <p:nvPicPr>
          <p:cNvPr id="196" name="Shape 196"/>
          <p:cNvPicPr preferRelativeResize="0"/>
          <p:nvPr/>
        </p:nvPicPr>
        <p:blipFill>
          <a:blip r:embed="rId4">
            <a:alphaModFix/>
          </a:blip>
          <a:stretch>
            <a:fillRect/>
          </a:stretch>
        </p:blipFill>
        <p:spPr>
          <a:xfrm>
            <a:off x="0" y="1883325"/>
            <a:ext cx="4642500" cy="3120374"/>
          </a:xfrm>
          <a:prstGeom prst="rect">
            <a:avLst/>
          </a:prstGeom>
          <a:noFill/>
          <a:ln>
            <a:noFill/>
          </a:ln>
        </p:spPr>
      </p:pic>
      <p:sp>
        <p:nvSpPr>
          <p:cNvPr id="197" name="Shape 197"/>
          <p:cNvSpPr/>
          <p:nvPr/>
        </p:nvSpPr>
        <p:spPr>
          <a:xfrm>
            <a:off x="108640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1</a:t>
            </a:r>
          </a:p>
        </p:txBody>
      </p:sp>
      <p:sp>
        <p:nvSpPr>
          <p:cNvPr id="198" name="Shape 198"/>
          <p:cNvSpPr/>
          <p:nvPr/>
        </p:nvSpPr>
        <p:spPr>
          <a:xfrm>
            <a:off x="224600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2</a:t>
            </a:r>
          </a:p>
        </p:txBody>
      </p:sp>
      <p:sp>
        <p:nvSpPr>
          <p:cNvPr id="199" name="Shape 199"/>
          <p:cNvSpPr/>
          <p:nvPr/>
        </p:nvSpPr>
        <p:spPr>
          <a:xfrm>
            <a:off x="341185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a:t>
            </a:r>
          </a:p>
        </p:txBody>
      </p:sp>
      <p:sp>
        <p:nvSpPr>
          <p:cNvPr id="200" name="Shape 200"/>
          <p:cNvSpPr/>
          <p:nvPr/>
        </p:nvSpPr>
        <p:spPr>
          <a:xfrm>
            <a:off x="561840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1</a:t>
            </a:r>
          </a:p>
        </p:txBody>
      </p:sp>
      <p:sp>
        <p:nvSpPr>
          <p:cNvPr id="201" name="Shape 201"/>
          <p:cNvSpPr/>
          <p:nvPr/>
        </p:nvSpPr>
        <p:spPr>
          <a:xfrm>
            <a:off x="677800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2</a:t>
            </a:r>
          </a:p>
        </p:txBody>
      </p:sp>
      <p:sp>
        <p:nvSpPr>
          <p:cNvPr id="202" name="Shape 202"/>
          <p:cNvSpPr/>
          <p:nvPr/>
        </p:nvSpPr>
        <p:spPr>
          <a:xfrm>
            <a:off x="7943850" y="4424875"/>
            <a:ext cx="701700" cy="19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3</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Are children unattentive? </a:t>
            </a:r>
          </a:p>
        </p:txBody>
      </p:sp>
      <p:sp>
        <p:nvSpPr>
          <p:cNvPr id="208" name="Shape 20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0000"/>
                </a:solidFill>
              </a:rPr>
              <a:t>Comparison of performance between vocabulary test and contrast test (n = 51)</a:t>
            </a:r>
          </a:p>
        </p:txBody>
      </p:sp>
      <p:pic>
        <p:nvPicPr>
          <p:cNvPr id="209" name="Shape 209"/>
          <p:cNvPicPr preferRelativeResize="0"/>
          <p:nvPr/>
        </p:nvPicPr>
        <p:blipFill>
          <a:blip r:embed="rId3">
            <a:alphaModFix/>
          </a:blip>
          <a:stretch>
            <a:fillRect/>
          </a:stretch>
        </p:blipFill>
        <p:spPr>
          <a:xfrm>
            <a:off x="1534900" y="1582525"/>
            <a:ext cx="5528274" cy="3715749"/>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4000"/>
              <a:t>Variance in language acquisition</a:t>
            </a:r>
            <a:r>
              <a:rPr lang="en" sz="1100"/>
              <a:t> </a:t>
            </a:r>
          </a:p>
        </p:txBody>
      </p:sp>
      <p:sp>
        <p:nvSpPr>
          <p:cNvPr id="72" name="Shape 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gn="just">
              <a:spcBef>
                <a:spcPts val="0"/>
              </a:spcBef>
              <a:buNone/>
            </a:pPr>
            <a:r>
              <a:rPr lang="en">
                <a:solidFill>
                  <a:srgbClr val="000000"/>
                </a:solidFill>
              </a:rPr>
              <a:t>All normally developing children eventually learn language</a:t>
            </a:r>
          </a:p>
          <a:p>
            <a:pPr lvl="0" algn="just">
              <a:spcBef>
                <a:spcPts val="0"/>
              </a:spcBef>
              <a:buNone/>
            </a:pPr>
            <a:r>
              <a:rPr lang="en">
                <a:solidFill>
                  <a:srgbClr val="000000"/>
                </a:solidFill>
              </a:rPr>
              <a:t>Nonetheless, there is some </a:t>
            </a:r>
            <a:r>
              <a:rPr b="1" lang="en">
                <a:solidFill>
                  <a:srgbClr val="000000"/>
                </a:solidFill>
              </a:rPr>
              <a:t>variance</a:t>
            </a:r>
            <a:r>
              <a:rPr lang="en">
                <a:solidFill>
                  <a:srgbClr val="000000"/>
                </a:solidFill>
              </a:rPr>
              <a:t> that could be useful to understand mechanisms of language acquisition. Two types studied here, </a:t>
            </a:r>
            <a:r>
              <a:rPr i="1" lang="en">
                <a:solidFill>
                  <a:srgbClr val="000000"/>
                </a:solidFill>
              </a:rPr>
              <a:t>both related to children’s language input</a:t>
            </a:r>
            <a:r>
              <a:rPr lang="en">
                <a:solidFill>
                  <a:srgbClr val="000000"/>
                </a:solidFill>
              </a:rPr>
              <a:t>:</a:t>
            </a:r>
          </a:p>
          <a:p>
            <a:pPr indent="-228600" lvl="0" marL="457200" rtl="0" algn="just">
              <a:spcBef>
                <a:spcPts val="0"/>
              </a:spcBef>
              <a:buClr>
                <a:srgbClr val="000000"/>
              </a:buClr>
              <a:buChar char="-"/>
            </a:pPr>
            <a:r>
              <a:rPr b="1" lang="en">
                <a:solidFill>
                  <a:srgbClr val="000000"/>
                </a:solidFill>
              </a:rPr>
              <a:t>Variance across children</a:t>
            </a:r>
          </a:p>
          <a:p>
            <a:pPr indent="-228600" lvl="0" marL="457200" rtl="0" algn="just">
              <a:spcBef>
                <a:spcPts val="0"/>
              </a:spcBef>
              <a:buClr>
                <a:srgbClr val="000000"/>
              </a:buClr>
              <a:buChar char="-"/>
            </a:pPr>
            <a:r>
              <a:rPr b="1" lang="en">
                <a:solidFill>
                  <a:srgbClr val="000000"/>
                </a:solidFill>
              </a:rPr>
              <a:t>Variance across lexical items </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Potential interpretations &amp; future work</a:t>
            </a:r>
          </a:p>
        </p:txBody>
      </p:sp>
      <p:sp>
        <p:nvSpPr>
          <p:cNvPr id="215" name="Shape 215"/>
          <p:cNvSpPr txBox="1"/>
          <p:nvPr>
            <p:ph idx="1" type="body"/>
          </p:nvPr>
        </p:nvSpPr>
        <p:spPr>
          <a:xfrm>
            <a:off x="311700" y="1152475"/>
            <a:ext cx="8520600" cy="3701700"/>
          </a:xfrm>
          <a:prstGeom prst="rect">
            <a:avLst/>
          </a:prstGeom>
        </p:spPr>
        <p:txBody>
          <a:bodyPr anchorCtr="0" anchor="t" bIns="91425" lIns="91425" rIns="91425" tIns="91425">
            <a:noAutofit/>
          </a:bodyPr>
          <a:lstStyle/>
          <a:p>
            <a:pPr indent="-228600" lvl="0" marL="457200" rtl="0">
              <a:spcBef>
                <a:spcPts val="0"/>
              </a:spcBef>
              <a:spcAft>
                <a:spcPts val="0"/>
              </a:spcAft>
              <a:buChar char="●"/>
            </a:pPr>
            <a:r>
              <a:rPr lang="en"/>
              <a:t>Contrast not acquired yet at that age? </a:t>
            </a:r>
          </a:p>
          <a:p>
            <a:pPr indent="-228600" lvl="1" marL="914400" rtl="0">
              <a:spcBef>
                <a:spcPts val="0"/>
              </a:spcBef>
              <a:spcAft>
                <a:spcPts val="0"/>
              </a:spcAft>
              <a:buChar char="○"/>
            </a:pPr>
            <a:r>
              <a:rPr lang="en"/>
              <a:t>Unlikely: 12-month-olds can detect the contrast in other studies (Sebastian-Galles, 2003; Cristia, 2011)</a:t>
            </a:r>
          </a:p>
          <a:p>
            <a:pPr indent="-228600" lvl="0" marL="457200" rtl="0">
              <a:spcBef>
                <a:spcPts val="0"/>
              </a:spcBef>
              <a:buChar char="●"/>
            </a:pPr>
            <a:r>
              <a:rPr lang="en"/>
              <a:t>Task too difficult? </a:t>
            </a:r>
          </a:p>
          <a:p>
            <a:pPr indent="-228600" lvl="1" marL="914400" rtl="0">
              <a:spcBef>
                <a:spcPts val="0"/>
              </a:spcBef>
              <a:spcAft>
                <a:spcPts val="0"/>
              </a:spcAft>
              <a:buChar char="○"/>
            </a:pPr>
            <a:r>
              <a:rPr lang="en"/>
              <a:t>Several pairs have to be learned with basically one (boring) presentation → focus on a single pair, use a video with a small story</a:t>
            </a:r>
          </a:p>
          <a:p>
            <a:pPr indent="-228600" lvl="1" marL="914400" rtl="0">
              <a:spcBef>
                <a:spcPts val="0"/>
              </a:spcBef>
              <a:spcAft>
                <a:spcPts val="0"/>
              </a:spcAft>
              <a:buChar char="○"/>
            </a:pPr>
            <a:r>
              <a:rPr lang="en"/>
              <a:t>Context effect: Seemed very difficult to children in comparison with French word trials → do not mix trials</a:t>
            </a:r>
          </a:p>
          <a:p>
            <a:pPr indent="-228600" lvl="0" marL="457200" rtl="0">
              <a:spcBef>
                <a:spcPts val="0"/>
              </a:spcBef>
              <a:spcAft>
                <a:spcPts val="0"/>
              </a:spcAft>
              <a:buChar char="●"/>
            </a:pPr>
            <a:r>
              <a:rPr lang="en"/>
              <a:t>How can some infants be lower than chance (even at 0!)? → Strategies? </a:t>
            </a:r>
          </a:p>
          <a:p>
            <a:pPr indent="0" lvl="0" marL="0" rtl="0">
              <a:spcBef>
                <a:spcPts val="0"/>
              </a:spcBef>
              <a:spcAft>
                <a:spcPts val="0"/>
              </a:spcAft>
              <a:buNone/>
            </a:pPr>
            <a:r>
              <a:t/>
            </a:r>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PART TWO: SOCIO-ECONOMIC STATUS</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Previous work: SES effects</a:t>
            </a:r>
          </a:p>
        </p:txBody>
      </p:sp>
      <p:sp>
        <p:nvSpPr>
          <p:cNvPr id="226" name="Shape 22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gn="just">
              <a:spcBef>
                <a:spcPts val="0"/>
              </a:spcBef>
              <a:spcAft>
                <a:spcPts val="0"/>
              </a:spcAft>
              <a:buChar char="-"/>
            </a:pPr>
            <a:r>
              <a:rPr lang="en">
                <a:solidFill>
                  <a:schemeClr val="dk1"/>
                </a:solidFill>
              </a:rPr>
              <a:t>SES effects on language in US populations </a:t>
            </a:r>
            <a:r>
              <a:rPr lang="en" sz="1400">
                <a:solidFill>
                  <a:srgbClr val="666666"/>
                </a:solidFill>
              </a:rPr>
              <a:t>(Hart &amp; Risley, 1995 and many others)	</a:t>
            </a:r>
            <a:br>
              <a:rPr lang="en" sz="1400">
                <a:solidFill>
                  <a:srgbClr val="666666"/>
                </a:solidFill>
              </a:rPr>
            </a:br>
            <a:r>
              <a:rPr lang="en">
                <a:solidFill>
                  <a:schemeClr val="dk1"/>
                </a:solidFill>
              </a:rPr>
              <a:t>However, extensions to other cultures do not always confirm strong differences in language across kids	</a:t>
            </a:r>
          </a:p>
          <a:p>
            <a:pPr indent="-228600" lvl="1" marL="914400" rtl="0" algn="just">
              <a:spcBef>
                <a:spcPts val="0"/>
              </a:spcBef>
              <a:spcAft>
                <a:spcPts val="0"/>
              </a:spcAft>
              <a:buChar char="-"/>
            </a:pPr>
            <a:r>
              <a:rPr lang="en" sz="1600">
                <a:solidFill>
                  <a:srgbClr val="666666"/>
                </a:solidFill>
              </a:rPr>
              <a:t>For instance no particular SES effects among Mexican Spanish-learning children (DeAnda et al., in press; Jackson-Maldonado et al., 2003, …)</a:t>
            </a:r>
            <a:br>
              <a:rPr lang="en" sz="1400">
                <a:solidFill>
                  <a:srgbClr val="666666"/>
                </a:solidFill>
              </a:rPr>
            </a:br>
          </a:p>
          <a:p>
            <a:pPr indent="-228600" lvl="0" marL="457200" rtl="0" algn="just">
              <a:spcBef>
                <a:spcPts val="0"/>
              </a:spcBef>
              <a:buClr>
                <a:srgbClr val="000000"/>
              </a:buClr>
              <a:buChar char="-"/>
            </a:pPr>
            <a:r>
              <a:rPr lang="en">
                <a:solidFill>
                  <a:srgbClr val="000000"/>
                </a:solidFill>
              </a:rPr>
              <a:t>Often, variability in SES within a paper is very small </a:t>
            </a:r>
          </a:p>
          <a:p>
            <a:pPr indent="-228600" lvl="1" marL="914400" rtl="0" algn="just">
              <a:spcBef>
                <a:spcPts val="0"/>
              </a:spcBef>
              <a:buClr>
                <a:srgbClr val="000000"/>
              </a:buClr>
              <a:buChar char="-"/>
            </a:pPr>
            <a:r>
              <a:rPr lang="en">
                <a:solidFill>
                  <a:srgbClr val="000000"/>
                </a:solidFill>
              </a:rPr>
              <a:t>Perhaps effects are not linear or stable throughout SES range </a:t>
            </a:r>
          </a:p>
          <a:p>
            <a:pPr indent="-228600" lvl="1" marL="914400" rtl="0" algn="just">
              <a:spcBef>
                <a:spcPts val="0"/>
              </a:spcBef>
              <a:buClr>
                <a:srgbClr val="000000"/>
              </a:buClr>
              <a:buChar char="-"/>
            </a:pPr>
            <a:r>
              <a:rPr lang="en">
                <a:solidFill>
                  <a:srgbClr val="000000"/>
                </a:solidFill>
              </a:rPr>
              <a:t>Perhaps SES interacts with a range of factors </a:t>
            </a:r>
          </a:p>
          <a:p>
            <a:pPr indent="0" lvl="0" marL="457200" rtl="0" algn="just">
              <a:spcBef>
                <a:spcPts val="0"/>
              </a:spcBef>
              <a:buNone/>
            </a:pPr>
            <a:r>
              <a:rPr lang="en" sz="1400">
                <a:solidFill>
                  <a:srgbClr val="000000"/>
                </a:solidFill>
              </a:rPr>
              <a:t>← e.g., Lack of SES effect in Mexican Spanish samples has been attributed to “protective quality of caregiver beliefs” - mostly due to low within-group variance in the importance attributed to child speaking (both high &amp; low SES moms would give it little importance)</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Our research question</a:t>
            </a:r>
          </a:p>
        </p:txBody>
      </p:sp>
      <p:sp>
        <p:nvSpPr>
          <p:cNvPr id="232" name="Shape 23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br>
              <a:rPr lang="en" sz="600"/>
            </a:br>
            <a:r>
              <a:rPr lang="en" sz="2000">
                <a:solidFill>
                  <a:srgbClr val="38761D"/>
                </a:solidFill>
                <a:latin typeface="Bree Serif"/>
                <a:ea typeface="Bree Serif"/>
                <a:cs typeface="Bree Serif"/>
                <a:sym typeface="Bree Serif"/>
              </a:rPr>
              <a:t>Does caregiver SES correlate with the lexical development of young children (2-3yo) in France?</a:t>
            </a:r>
            <a:br>
              <a:rPr lang="en" sz="2000">
                <a:solidFill>
                  <a:srgbClr val="38761D"/>
                </a:solidFill>
                <a:latin typeface="Bree Serif"/>
                <a:ea typeface="Bree Serif"/>
                <a:cs typeface="Bree Serif"/>
                <a:sym typeface="Bree Serif"/>
              </a:rPr>
            </a:br>
            <a:br>
              <a:rPr lang="en" sz="2000"/>
            </a:br>
            <a:r>
              <a:rPr lang="en"/>
              <a:t>Little data in France (EDEN cohort, cf. Peyre et al., 2012)</a:t>
            </a:r>
          </a:p>
          <a:p>
            <a:pPr lvl="0">
              <a:spcBef>
                <a:spcPts val="0"/>
              </a:spcBef>
              <a:buNone/>
            </a:pPr>
            <a:r>
              <a:rPr lang="en"/>
              <a:t>Like the United States, high gross national product</a:t>
            </a:r>
          </a:p>
          <a:p>
            <a:pPr lvl="0">
              <a:spcBef>
                <a:spcPts val="0"/>
              </a:spcBef>
              <a:buNone/>
            </a:pPr>
            <a:r>
              <a:rPr lang="en"/>
              <a:t>Unlike the US, a great deal of support to lower SES families + wide-spread use of daycare facilities</a:t>
            </a:r>
            <a:br>
              <a:rPr lang="en"/>
            </a:br>
            <a:br>
              <a:rPr lang="en"/>
            </a:br>
            <a:r>
              <a:rPr lang="en"/>
              <a:t>--&gt; developed a French vocabulary test, on a touch-screen support</a:t>
            </a:r>
            <a:br>
              <a:rPr lang="en"/>
            </a:br>
          </a:p>
          <a:p>
            <a:pPr lvl="0">
              <a:spcBef>
                <a:spcPts val="0"/>
              </a:spcBef>
              <a:buNone/>
            </a:pPr>
            <a:r>
              <a:t/>
            </a:r>
            <a:endParaRPr/>
          </a:p>
        </p:txBody>
      </p:sp>
      <p:pic>
        <p:nvPicPr>
          <p:cNvPr id="233" name="Shape 233"/>
          <p:cNvPicPr preferRelativeResize="0"/>
          <p:nvPr/>
        </p:nvPicPr>
        <p:blipFill>
          <a:blip r:embed="rId3">
            <a:alphaModFix/>
          </a:blip>
          <a:stretch>
            <a:fillRect/>
          </a:stretch>
        </p:blipFill>
        <p:spPr>
          <a:xfrm>
            <a:off x="8082649" y="3758050"/>
            <a:ext cx="955724" cy="1295324"/>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521225"/>
            <a:ext cx="8520600" cy="572700"/>
          </a:xfrm>
          <a:prstGeom prst="rect">
            <a:avLst/>
          </a:prstGeom>
        </p:spPr>
        <p:txBody>
          <a:bodyPr anchorCtr="0" anchor="t" bIns="91425" lIns="91425" rIns="91425" tIns="91425">
            <a:noAutofit/>
          </a:bodyPr>
          <a:lstStyle/>
          <a:p>
            <a:pPr lvl="0">
              <a:spcBef>
                <a:spcPts val="0"/>
              </a:spcBef>
              <a:buNone/>
            </a:pPr>
            <a:r>
              <a:rPr lang="en"/>
              <a:t>Why a touchscreen study? The Computerized Comprehension Task (CCT)</a:t>
            </a:r>
          </a:p>
        </p:txBody>
      </p:sp>
      <p:sp>
        <p:nvSpPr>
          <p:cNvPr id="239" name="Shape 23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just">
              <a:spcBef>
                <a:spcPts val="0"/>
              </a:spcBef>
              <a:buNone/>
            </a:pPr>
            <a:r>
              <a:rPr lang="en">
                <a:solidFill>
                  <a:schemeClr val="dk1"/>
                </a:solidFill>
              </a:rPr>
              <a:t>	</a:t>
            </a:r>
          </a:p>
          <a:p>
            <a:pPr indent="-228600" lvl="0" marL="457200" rtl="0" algn="just">
              <a:spcBef>
                <a:spcPts val="0"/>
              </a:spcBef>
              <a:buChar char="❏"/>
            </a:pPr>
            <a:r>
              <a:rPr lang="en" sz="1600">
                <a:solidFill>
                  <a:srgbClr val="434343"/>
                </a:solidFill>
              </a:rPr>
              <a:t>A touch-screen vocabulary test</a:t>
            </a:r>
          </a:p>
          <a:p>
            <a:pPr indent="-228600" lvl="0" marL="457200" rtl="0" algn="just">
              <a:spcBef>
                <a:spcPts val="0"/>
              </a:spcBef>
              <a:buChar char="❏"/>
            </a:pPr>
            <a:r>
              <a:rPr lang="en" sz="1600">
                <a:solidFill>
                  <a:srgbClr val="434343"/>
                </a:solidFill>
              </a:rPr>
              <a:t>Developed in English &amp; adapted to French &amp; Spanish	</a:t>
            </a:r>
          </a:p>
          <a:p>
            <a:pPr indent="-228600" lvl="0" marL="457200" rtl="0" algn="just">
              <a:spcBef>
                <a:spcPts val="0"/>
              </a:spcBef>
              <a:buChar char="❏"/>
            </a:pPr>
            <a:r>
              <a:rPr lang="en" sz="1600">
                <a:solidFill>
                  <a:srgbClr val="434343"/>
                </a:solidFill>
              </a:rPr>
              <a:t>Measured : accuracy, immediate test-retest reliability, convergence with parental reports, prediction of production 1 year later</a:t>
            </a:r>
          </a:p>
          <a:p>
            <a:pPr indent="-228600" lvl="0" marL="457200" rtl="0">
              <a:lnSpc>
                <a:spcPct val="100000"/>
              </a:lnSpc>
              <a:spcBef>
                <a:spcPts val="0"/>
              </a:spcBef>
              <a:spcAft>
                <a:spcPts val="0"/>
              </a:spcAft>
              <a:buClr>
                <a:schemeClr val="dk1"/>
              </a:buClr>
              <a:buChar char="❏"/>
            </a:pPr>
            <a:r>
              <a:rPr lang="en">
                <a:solidFill>
                  <a:schemeClr val="dk1"/>
                </a:solidFill>
              </a:rPr>
              <a:t>Overall, variable accuracy, good reliability and convergent validity, &amp; greater predictive power than parental checklist</a:t>
            </a:r>
            <a:br>
              <a:rPr lang="en">
                <a:solidFill>
                  <a:srgbClr val="434343"/>
                </a:solidFill>
              </a:rPr>
            </a:br>
            <a:br>
              <a:rPr lang="en" sz="600">
                <a:solidFill>
                  <a:srgbClr val="434343"/>
                </a:solidFill>
              </a:rPr>
            </a:br>
            <a:r>
              <a:rPr lang="en" sz="1400">
                <a:solidFill>
                  <a:srgbClr val="666666"/>
                </a:solidFill>
              </a:rPr>
              <a:t>(Friend &amp; Zesiger, 2008, and ff.)</a:t>
            </a:r>
          </a:p>
          <a:p>
            <a:pPr lvl="0">
              <a:spcBef>
                <a:spcPts val="0"/>
              </a:spcBef>
              <a:buNone/>
            </a:pPr>
            <a:r>
              <a:rPr lang="en"/>
              <a:t>One caveat: stimuli </a:t>
            </a:r>
            <a:r>
              <a:rPr lang="en" sz="1600">
                <a:solidFill>
                  <a:srgbClr val="434343"/>
                </a:solidFill>
              </a:rPr>
              <a:t>based on words chosen from the MacArthur Communicative Development Inventory (parental checklist) ← driven by production → We can do better!</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Procedure: Same as Part one</a:t>
            </a:r>
          </a:p>
        </p:txBody>
      </p:sp>
      <p:sp>
        <p:nvSpPr>
          <p:cNvPr id="245" name="Shape 245"/>
          <p:cNvSpPr txBox="1"/>
          <p:nvPr/>
        </p:nvSpPr>
        <p:spPr>
          <a:xfrm>
            <a:off x="3942025" y="1069600"/>
            <a:ext cx="5093700" cy="2912100"/>
          </a:xfrm>
          <a:prstGeom prst="rect">
            <a:avLst/>
          </a:prstGeom>
          <a:noFill/>
          <a:ln>
            <a:noFill/>
          </a:ln>
        </p:spPr>
        <p:txBody>
          <a:bodyPr anchorCtr="0" anchor="t" bIns="91425" lIns="91425" rIns="91425" tIns="91425">
            <a:noAutofit/>
          </a:bodyPr>
          <a:lstStyle/>
          <a:p>
            <a:pPr lvl="0" rtl="0">
              <a:spcBef>
                <a:spcPts val="0"/>
              </a:spcBef>
              <a:buNone/>
            </a:pPr>
            <a:r>
              <a:rPr lang="en" sz="1800"/>
              <a:t>Phase I: Warm-up</a:t>
            </a:r>
          </a:p>
          <a:p>
            <a:pPr lvl="0" rtl="0">
              <a:spcBef>
                <a:spcPts val="0"/>
              </a:spcBef>
              <a:buNone/>
            </a:pPr>
            <a:r>
              <a:rPr lang="en" sz="1800"/>
              <a:t>	Play “pop the bubble” game</a:t>
            </a:r>
          </a:p>
          <a:p>
            <a:pPr lvl="0" rtl="0">
              <a:spcBef>
                <a:spcPts val="0"/>
              </a:spcBef>
              <a:buNone/>
            </a:pPr>
            <a:r>
              <a:rPr lang="en" sz="1800"/>
              <a:t>Phase II: Training</a:t>
            </a:r>
          </a:p>
          <a:p>
            <a:pPr lvl="0" rtl="0">
              <a:spcBef>
                <a:spcPts val="0"/>
              </a:spcBef>
              <a:buNone/>
            </a:pPr>
            <a:r>
              <a:rPr lang="en" sz="1800"/>
              <a:t>	3 trials with known words </a:t>
            </a:r>
            <a:r>
              <a:rPr lang="en" sz="1800">
                <a:solidFill>
                  <a:schemeClr val="dk1"/>
                </a:solidFill>
              </a:rPr>
              <a:t>→ repeat until correct answer</a:t>
            </a:r>
          </a:p>
          <a:p>
            <a:pPr indent="457200" lvl="0" rtl="0">
              <a:spcBef>
                <a:spcPts val="0"/>
              </a:spcBef>
              <a:buNone/>
            </a:pPr>
            <a:r>
              <a:rPr lang="en" sz="1800">
                <a:solidFill>
                  <a:srgbClr val="999999"/>
                </a:solidFill>
              </a:rPr>
              <a:t>1 novel word “set” → do not repeat </a:t>
            </a:r>
          </a:p>
          <a:p>
            <a:pPr lvl="0" rtl="0">
              <a:spcBef>
                <a:spcPts val="0"/>
              </a:spcBef>
              <a:buNone/>
            </a:pPr>
            <a:r>
              <a:rPr lang="en" sz="1800"/>
              <a:t>Phase II: Test</a:t>
            </a:r>
          </a:p>
          <a:p>
            <a:pPr indent="457200" lvl="0" rtl="0">
              <a:spcBef>
                <a:spcPts val="0"/>
              </a:spcBef>
              <a:buNone/>
            </a:pPr>
            <a:r>
              <a:rPr lang="en" sz="1800"/>
              <a:t>41 French pairs in pseudo-randomized order (with constraints on side of target &amp; difficulty level repetition)</a:t>
            </a:r>
          </a:p>
          <a:p>
            <a:pPr indent="457200" lvl="0" rtl="0">
              <a:spcBef>
                <a:spcPts val="0"/>
              </a:spcBef>
              <a:buNone/>
            </a:pPr>
            <a:r>
              <a:rPr lang="en" sz="1800">
                <a:solidFill>
                  <a:srgbClr val="999999"/>
                </a:solidFill>
              </a:rPr>
              <a:t>+ 2 novel words “set”</a:t>
            </a:r>
          </a:p>
          <a:p>
            <a:pPr indent="457200" lvl="0" rtl="0">
              <a:spcBef>
                <a:spcPts val="0"/>
              </a:spcBef>
              <a:buNone/>
            </a:pPr>
            <a:r>
              <a:t/>
            </a:r>
            <a:endParaRPr sz="1800"/>
          </a:p>
          <a:p>
            <a:pPr indent="0" lvl="0" marL="0" rtl="0">
              <a:spcBef>
                <a:spcPts val="0"/>
              </a:spcBef>
              <a:buNone/>
            </a:pPr>
            <a:r>
              <a:t/>
            </a:r>
            <a:endParaRPr/>
          </a:p>
        </p:txBody>
      </p:sp>
      <p:pic>
        <p:nvPicPr>
          <p:cNvPr id="246" name="Shape 246"/>
          <p:cNvPicPr preferRelativeResize="0"/>
          <p:nvPr/>
        </p:nvPicPr>
        <p:blipFill rotWithShape="1">
          <a:blip r:embed="rId3">
            <a:alphaModFix/>
          </a:blip>
          <a:srcRect b="0" l="0" r="0" t="3353"/>
          <a:stretch/>
        </p:blipFill>
        <p:spPr>
          <a:xfrm>
            <a:off x="311700" y="1109750"/>
            <a:ext cx="3328424" cy="2412691"/>
          </a:xfrm>
          <a:prstGeom prst="rect">
            <a:avLst/>
          </a:prstGeom>
          <a:noFill/>
          <a:ln>
            <a:noFill/>
          </a:ln>
        </p:spPr>
      </p:pic>
      <p:sp>
        <p:nvSpPr>
          <p:cNvPr id="247" name="Shape 247"/>
          <p:cNvSpPr txBox="1"/>
          <p:nvPr/>
        </p:nvSpPr>
        <p:spPr>
          <a:xfrm>
            <a:off x="466700" y="3803025"/>
            <a:ext cx="2710800" cy="843900"/>
          </a:xfrm>
          <a:prstGeom prst="rect">
            <a:avLst/>
          </a:prstGeom>
          <a:noFill/>
          <a:ln>
            <a:noFill/>
          </a:ln>
        </p:spPr>
        <p:txBody>
          <a:bodyPr anchorCtr="0" anchor="t" bIns="91425" lIns="91425" rIns="91425" tIns="91425">
            <a:noAutofit/>
          </a:bodyPr>
          <a:lstStyle/>
          <a:p>
            <a:pPr lvl="0">
              <a:spcBef>
                <a:spcPts val="0"/>
              </a:spcBef>
              <a:buNone/>
            </a:pPr>
            <a:r>
              <a:rPr lang="en"/>
              <a:t>Important! Objects appear silently so </a:t>
            </a:r>
            <a:r>
              <a:rPr lang="en">
                <a:solidFill>
                  <a:schemeClr val="dk1"/>
                </a:solidFill>
              </a:rPr>
              <a:t>word names are *not* introduced before the test prompt!!!</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Stimuli</a:t>
            </a:r>
          </a:p>
        </p:txBody>
      </p:sp>
      <p:graphicFrame>
        <p:nvGraphicFramePr>
          <p:cNvPr id="253" name="Shape 253"/>
          <p:cNvGraphicFramePr/>
          <p:nvPr/>
        </p:nvGraphicFramePr>
        <p:xfrm>
          <a:off x="3753600" y="2720950"/>
          <a:ext cx="3000000" cy="3000000"/>
        </p:xfrm>
        <a:graphic>
          <a:graphicData uri="http://schemas.openxmlformats.org/drawingml/2006/table">
            <a:tbl>
              <a:tblPr>
                <a:noFill/>
                <a:tableStyleId>{2C949C86-74D0-4E3A-AEF3-FE74C2EC7ED5}</a:tableStyleId>
              </a:tblPr>
              <a:tblGrid>
                <a:gridCol w="1761325"/>
                <a:gridCol w="1165700"/>
                <a:gridCol w="1253300"/>
                <a:gridCol w="1113175"/>
              </a:tblGrid>
              <a:tr h="453425">
                <a:tc>
                  <a:txBody>
                    <a:bodyPr>
                      <a:noAutofit/>
                    </a:bodyPr>
                    <a:lstStyle/>
                    <a:p>
                      <a:pPr lvl="0" rtl="0">
                        <a:spcBef>
                          <a:spcPts val="0"/>
                        </a:spcBef>
                        <a:buNone/>
                      </a:pPr>
                      <a:r>
                        <a:rPr b="1" lang="en"/>
                        <a:t>Frequency in French CHILDES (1-3y)</a:t>
                      </a:r>
                    </a:p>
                  </a:txBody>
                  <a:tcPr marT="91425" marB="91425" marR="91425" marL="91425"/>
                </a:tc>
                <a:tc>
                  <a:txBody>
                    <a:bodyPr>
                      <a:noAutofit/>
                    </a:bodyPr>
                    <a:lstStyle/>
                    <a:p>
                      <a:pPr lvl="0" rtl="0">
                        <a:spcBef>
                          <a:spcPts val="0"/>
                        </a:spcBef>
                        <a:buNone/>
                      </a:pPr>
                      <a:r>
                        <a:rPr b="1" lang="en"/>
                        <a:t>Easy</a:t>
                      </a:r>
                    </a:p>
                  </a:txBody>
                  <a:tcPr marT="91425" marB="91425" marR="91425" marL="91425"/>
                </a:tc>
                <a:tc>
                  <a:txBody>
                    <a:bodyPr>
                      <a:noAutofit/>
                    </a:bodyPr>
                    <a:lstStyle/>
                    <a:p>
                      <a:pPr lvl="0" rtl="0">
                        <a:spcBef>
                          <a:spcPts val="0"/>
                        </a:spcBef>
                        <a:buNone/>
                      </a:pPr>
                      <a:r>
                        <a:rPr b="1" lang="en"/>
                        <a:t>Moderate</a:t>
                      </a:r>
                    </a:p>
                  </a:txBody>
                  <a:tcPr marT="91425" marB="91425" marR="91425" marL="91425"/>
                </a:tc>
                <a:tc>
                  <a:txBody>
                    <a:bodyPr>
                      <a:noAutofit/>
                    </a:bodyPr>
                    <a:lstStyle/>
                    <a:p>
                      <a:pPr lvl="0" rtl="0">
                        <a:spcBef>
                          <a:spcPts val="0"/>
                        </a:spcBef>
                        <a:buNone/>
                      </a:pPr>
                      <a:r>
                        <a:rPr b="1" lang="en"/>
                        <a:t>Difficult</a:t>
                      </a:r>
                    </a:p>
                  </a:txBody>
                  <a:tcPr marT="91425" marB="91425" marR="91425" marL="91425"/>
                </a:tc>
              </a:tr>
              <a:tr h="449050">
                <a:tc>
                  <a:txBody>
                    <a:bodyPr>
                      <a:noAutofit/>
                    </a:bodyPr>
                    <a:lstStyle/>
                    <a:p>
                      <a:pPr lvl="0" rtl="0">
                        <a:spcBef>
                          <a:spcPts val="0"/>
                        </a:spcBef>
                        <a:buNone/>
                      </a:pPr>
                      <a:r>
                        <a:rPr b="1" lang="en"/>
                        <a:t>Nouns</a:t>
                      </a:r>
                    </a:p>
                  </a:txBody>
                  <a:tcPr marT="91425" marB="91425" marR="91425" marL="91425"/>
                </a:tc>
                <a:tc>
                  <a:txBody>
                    <a:bodyPr>
                      <a:noAutofit/>
                    </a:bodyPr>
                    <a:lstStyle/>
                    <a:p>
                      <a:pPr lvl="0" rtl="0">
                        <a:spcBef>
                          <a:spcPts val="0"/>
                        </a:spcBef>
                        <a:buNone/>
                      </a:pPr>
                      <a:r>
                        <a:rPr lang="en"/>
                        <a:t>1800 → 200</a:t>
                      </a:r>
                    </a:p>
                  </a:txBody>
                  <a:tcPr marT="91425" marB="91425" marR="91425" marL="91425"/>
                </a:tc>
                <a:tc>
                  <a:txBody>
                    <a:bodyPr>
                      <a:noAutofit/>
                    </a:bodyPr>
                    <a:lstStyle/>
                    <a:p>
                      <a:pPr lvl="0" rtl="0">
                        <a:spcBef>
                          <a:spcPts val="0"/>
                        </a:spcBef>
                        <a:buNone/>
                      </a:pPr>
                      <a:r>
                        <a:rPr lang="en"/>
                        <a:t>200 → 100</a:t>
                      </a:r>
                    </a:p>
                  </a:txBody>
                  <a:tcPr marT="91425" marB="91425" marR="91425" marL="91425"/>
                </a:tc>
                <a:tc>
                  <a:txBody>
                    <a:bodyPr>
                      <a:noAutofit/>
                    </a:bodyPr>
                    <a:lstStyle/>
                    <a:p>
                      <a:pPr lvl="0" rtl="0">
                        <a:spcBef>
                          <a:spcPts val="0"/>
                        </a:spcBef>
                        <a:buNone/>
                      </a:pPr>
                      <a:r>
                        <a:rPr lang="en"/>
                        <a:t>100 → 3</a:t>
                      </a:r>
                    </a:p>
                  </a:txBody>
                  <a:tcPr marT="91425" marB="91425" marR="91425" marL="91425"/>
                </a:tc>
              </a:tr>
              <a:tr h="449050">
                <a:tc>
                  <a:txBody>
                    <a:bodyPr>
                      <a:noAutofit/>
                    </a:bodyPr>
                    <a:lstStyle/>
                    <a:p>
                      <a:pPr lvl="0" rtl="0">
                        <a:spcBef>
                          <a:spcPts val="0"/>
                        </a:spcBef>
                        <a:buNone/>
                      </a:pPr>
                      <a:r>
                        <a:rPr b="1" lang="en"/>
                        <a:t>Verbs</a:t>
                      </a:r>
                    </a:p>
                  </a:txBody>
                  <a:tcPr marT="91425" marB="91425" marR="91425" marL="91425"/>
                </a:tc>
                <a:tc>
                  <a:txBody>
                    <a:bodyPr>
                      <a:noAutofit/>
                    </a:bodyPr>
                    <a:lstStyle/>
                    <a:p>
                      <a:pPr lvl="0" rtl="0">
                        <a:spcBef>
                          <a:spcPts val="0"/>
                        </a:spcBef>
                        <a:buNone/>
                      </a:pPr>
                      <a:r>
                        <a:rPr lang="en"/>
                        <a:t>1000 → 100</a:t>
                      </a:r>
                    </a:p>
                  </a:txBody>
                  <a:tcPr marT="91425" marB="91425" marR="91425" marL="91425"/>
                </a:tc>
                <a:tc>
                  <a:txBody>
                    <a:bodyPr>
                      <a:noAutofit/>
                    </a:bodyPr>
                    <a:lstStyle/>
                    <a:p>
                      <a:pPr lvl="0" rtl="0">
                        <a:spcBef>
                          <a:spcPts val="0"/>
                        </a:spcBef>
                        <a:buNone/>
                      </a:pPr>
                      <a:r>
                        <a:rPr lang="en"/>
                        <a:t>100 → 30</a:t>
                      </a:r>
                    </a:p>
                  </a:txBody>
                  <a:tcPr marT="91425" marB="91425" marR="91425" marL="91425"/>
                </a:tc>
                <a:tc>
                  <a:txBody>
                    <a:bodyPr>
                      <a:noAutofit/>
                    </a:bodyPr>
                    <a:lstStyle/>
                    <a:p>
                      <a:pPr lvl="0" rtl="0">
                        <a:spcBef>
                          <a:spcPts val="0"/>
                        </a:spcBef>
                        <a:buNone/>
                      </a:pPr>
                      <a:r>
                        <a:rPr lang="en"/>
                        <a:t>30 → 4</a:t>
                      </a:r>
                    </a:p>
                  </a:txBody>
                  <a:tcPr marT="91425" marB="91425" marR="91425" marL="91425"/>
                </a:tc>
              </a:tr>
              <a:tr h="449050">
                <a:tc>
                  <a:txBody>
                    <a:bodyPr>
                      <a:noAutofit/>
                    </a:bodyPr>
                    <a:lstStyle/>
                    <a:p>
                      <a:pPr lvl="0" rtl="0">
                        <a:spcBef>
                          <a:spcPts val="0"/>
                        </a:spcBef>
                        <a:buNone/>
                      </a:pPr>
                      <a:r>
                        <a:rPr b="1" lang="en"/>
                        <a:t>Adjectives</a:t>
                      </a:r>
                    </a:p>
                  </a:txBody>
                  <a:tcPr marT="91425" marB="91425" marR="91425" marL="91425"/>
                </a:tc>
                <a:tc>
                  <a:txBody>
                    <a:bodyPr>
                      <a:noAutofit/>
                    </a:bodyPr>
                    <a:lstStyle/>
                    <a:p>
                      <a:pPr lvl="0" rtl="0">
                        <a:spcBef>
                          <a:spcPts val="0"/>
                        </a:spcBef>
                        <a:buNone/>
                      </a:pPr>
                      <a:r>
                        <a:rPr lang="en"/>
                        <a:t>1100 → 200</a:t>
                      </a:r>
                    </a:p>
                  </a:txBody>
                  <a:tcPr marT="91425" marB="91425" marR="91425" marL="91425"/>
                </a:tc>
                <a:tc>
                  <a:txBody>
                    <a:bodyPr>
                      <a:noAutofit/>
                    </a:bodyPr>
                    <a:lstStyle/>
                    <a:p>
                      <a:pPr lvl="0" rtl="0">
                        <a:spcBef>
                          <a:spcPts val="0"/>
                        </a:spcBef>
                        <a:buNone/>
                      </a:pPr>
                      <a:r>
                        <a:rPr lang="en"/>
                        <a:t>200 → 25</a:t>
                      </a:r>
                    </a:p>
                  </a:txBody>
                  <a:tcPr marT="91425" marB="91425" marR="91425" marL="91425"/>
                </a:tc>
                <a:tc>
                  <a:txBody>
                    <a:bodyPr>
                      <a:noAutofit/>
                    </a:bodyPr>
                    <a:lstStyle/>
                    <a:p>
                      <a:pPr lvl="0" rtl="0">
                        <a:spcBef>
                          <a:spcPts val="0"/>
                        </a:spcBef>
                        <a:buNone/>
                      </a:pPr>
                      <a:r>
                        <a:rPr lang="en"/>
                        <a:t>25 → 3</a:t>
                      </a:r>
                    </a:p>
                  </a:txBody>
                  <a:tcPr marT="91425" marB="91425" marR="91425" marL="91425"/>
                </a:tc>
              </a:tr>
            </a:tbl>
          </a:graphicData>
        </a:graphic>
      </p:graphicFrame>
      <p:sp>
        <p:nvSpPr>
          <p:cNvPr id="254" name="Shape 254"/>
          <p:cNvSpPr txBox="1"/>
          <p:nvPr>
            <p:ph idx="1" type="body"/>
          </p:nvPr>
        </p:nvSpPr>
        <p:spPr>
          <a:xfrm>
            <a:off x="152400" y="1152475"/>
            <a:ext cx="3601200" cy="3789900"/>
          </a:xfrm>
          <a:prstGeom prst="rect">
            <a:avLst/>
          </a:prstGeom>
        </p:spPr>
        <p:txBody>
          <a:bodyPr anchorCtr="0" anchor="t" bIns="91425" lIns="91425" rIns="91425" tIns="91425">
            <a:noAutofit/>
          </a:bodyPr>
          <a:lstStyle/>
          <a:p>
            <a:pPr lvl="0" rtl="0">
              <a:spcBef>
                <a:spcPts val="0"/>
              </a:spcBef>
              <a:buNone/>
            </a:pPr>
            <a:r>
              <a:rPr lang="en"/>
              <a:t>3 training pairs + 41 test pairs (</a:t>
            </a:r>
            <a:r>
              <a:rPr i="1" lang="en"/>
              <a:t>following CCT):</a:t>
            </a:r>
          </a:p>
          <a:p>
            <a:pPr indent="-330200" lvl="1" marL="914400" rtl="0">
              <a:spcBef>
                <a:spcPts val="0"/>
              </a:spcBef>
              <a:buSzPct val="100000"/>
              <a:buChar char="-"/>
            </a:pPr>
            <a:r>
              <a:rPr lang="en" sz="1600"/>
              <a:t>Three word types: </a:t>
            </a:r>
          </a:p>
          <a:p>
            <a:pPr indent="-330200" lvl="0" marL="457200" rtl="0">
              <a:spcBef>
                <a:spcPts val="0"/>
              </a:spcBef>
              <a:buSzPct val="100000"/>
              <a:buChar char="-"/>
            </a:pPr>
            <a:r>
              <a:rPr lang="en" sz="1600"/>
              <a:t>22 nouns (“</a:t>
            </a:r>
            <a:r>
              <a:rPr i="1" lang="en" sz="1600"/>
              <a:t>Touche le ...”)</a:t>
            </a:r>
          </a:p>
          <a:p>
            <a:pPr indent="-330200" lvl="0" marL="457200" rtl="0">
              <a:spcBef>
                <a:spcPts val="0"/>
              </a:spcBef>
              <a:buSzPct val="100000"/>
              <a:buChar char="-"/>
            </a:pPr>
            <a:r>
              <a:rPr lang="en" sz="1600"/>
              <a:t>11 verbs (“</a:t>
            </a:r>
            <a:r>
              <a:rPr i="1" lang="en" sz="1600"/>
              <a:t>Touche celui qui …”</a:t>
            </a:r>
            <a:r>
              <a:rPr lang="en" sz="1600"/>
              <a:t>)</a:t>
            </a:r>
          </a:p>
          <a:p>
            <a:pPr indent="-330200" lvl="0" marL="457200" rtl="0">
              <a:spcBef>
                <a:spcPts val="0"/>
              </a:spcBef>
              <a:buSzPct val="100000"/>
              <a:buChar char="-"/>
            </a:pPr>
            <a:r>
              <a:rPr lang="en" sz="1600"/>
              <a:t>8 adjectives (</a:t>
            </a:r>
            <a:r>
              <a:rPr i="1" lang="en" sz="1600"/>
              <a:t>“Touche la …”</a:t>
            </a:r>
            <a:r>
              <a:rPr lang="en" sz="1600"/>
              <a:t>)</a:t>
            </a:r>
            <a:br>
              <a:rPr lang="en" sz="1600"/>
            </a:br>
          </a:p>
          <a:p>
            <a:pPr indent="-330200" lvl="1" marL="914400" rtl="0">
              <a:spcBef>
                <a:spcPts val="0"/>
              </a:spcBef>
              <a:buSzPct val="100000"/>
              <a:buChar char="-"/>
            </a:pPr>
            <a:r>
              <a:rPr lang="en" sz="1600"/>
              <a:t>Varying in difficulty</a:t>
            </a:r>
            <a:r>
              <a:rPr lang="en" sz="1800"/>
              <a:t>*</a:t>
            </a:r>
            <a:r>
              <a:rPr lang="en" sz="1600"/>
              <a:t>: </a:t>
            </a:r>
          </a:p>
          <a:p>
            <a:pPr indent="-330200" lvl="0" marL="457200" rtl="0">
              <a:spcBef>
                <a:spcPts val="0"/>
              </a:spcBef>
              <a:buSzPct val="100000"/>
              <a:buChar char="-"/>
            </a:pPr>
            <a:r>
              <a:rPr lang="en" sz="1600"/>
              <a:t>⅓ easy </a:t>
            </a:r>
          </a:p>
          <a:p>
            <a:pPr indent="-330200" lvl="0" marL="457200" rtl="0">
              <a:spcBef>
                <a:spcPts val="0"/>
              </a:spcBef>
              <a:buSzPct val="100000"/>
              <a:buChar char="-"/>
            </a:pPr>
            <a:r>
              <a:rPr lang="en" sz="1600"/>
              <a:t>⅓  moderate</a:t>
            </a:r>
          </a:p>
          <a:p>
            <a:pPr indent="-330200" lvl="0" marL="457200" rtl="0">
              <a:spcBef>
                <a:spcPts val="0"/>
              </a:spcBef>
              <a:buSzPct val="100000"/>
              <a:buChar char="-"/>
            </a:pPr>
            <a:r>
              <a:rPr lang="en" sz="1600"/>
              <a:t>⅓  difficult</a:t>
            </a:r>
          </a:p>
          <a:p>
            <a:pPr indent="0" lvl="0" marL="0" marR="0" rtl="0" algn="l">
              <a:lnSpc>
                <a:spcPct val="115000"/>
              </a:lnSpc>
              <a:spcBef>
                <a:spcPts val="0"/>
              </a:spcBef>
              <a:spcAft>
                <a:spcPts val="1600"/>
              </a:spcAft>
              <a:buNone/>
            </a:pPr>
            <a:r>
              <a:t/>
            </a:r>
            <a:endParaRPr sz="1600"/>
          </a:p>
        </p:txBody>
      </p:sp>
      <p:sp>
        <p:nvSpPr>
          <p:cNvPr id="255" name="Shape 255"/>
          <p:cNvSpPr txBox="1"/>
          <p:nvPr/>
        </p:nvSpPr>
        <p:spPr>
          <a:xfrm>
            <a:off x="3861000" y="2278875"/>
            <a:ext cx="5078700" cy="11319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1600"/>
              </a:spcAft>
              <a:buNone/>
            </a:pPr>
            <a:r>
              <a:rPr lang="en" sz="1800">
                <a:solidFill>
                  <a:schemeClr val="dk2"/>
                </a:solidFill>
              </a:rPr>
              <a:t>*</a:t>
            </a:r>
            <a:r>
              <a:rPr lang="en" sz="1600">
                <a:solidFill>
                  <a:schemeClr val="dk2"/>
                </a:solidFill>
              </a:rPr>
              <a:t> Our definition of “difficulty” is not the same as CCT’s!</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Participants (same as in Part One)</a:t>
            </a:r>
          </a:p>
        </p:txBody>
      </p:sp>
      <p:sp>
        <p:nvSpPr>
          <p:cNvPr id="261" name="Shape 261"/>
          <p:cNvSpPr txBox="1"/>
          <p:nvPr>
            <p:ph idx="1" type="body"/>
          </p:nvPr>
        </p:nvSpPr>
        <p:spPr>
          <a:xfrm>
            <a:off x="0" y="1152475"/>
            <a:ext cx="9144000" cy="3416400"/>
          </a:xfrm>
          <a:prstGeom prst="rect">
            <a:avLst/>
          </a:prstGeom>
        </p:spPr>
        <p:txBody>
          <a:bodyPr anchorCtr="0" anchor="t" bIns="91425" lIns="91425" rIns="91425" tIns="91425">
            <a:noAutofit/>
          </a:bodyPr>
          <a:lstStyle/>
          <a:p>
            <a:pPr indent="-330200" lvl="0" marL="457200" rtl="0">
              <a:spcBef>
                <a:spcPts val="0"/>
              </a:spcBef>
              <a:buClr>
                <a:srgbClr val="000000"/>
              </a:buClr>
              <a:buSzPct val="88888"/>
              <a:buChar char="-"/>
            </a:pPr>
            <a:r>
              <a:rPr lang="en" sz="1800">
                <a:solidFill>
                  <a:schemeClr val="dk1"/>
                </a:solidFill>
              </a:rPr>
              <a:t>Initial N = 51 infants but 48 questionnaire returned</a:t>
            </a:r>
          </a:p>
          <a:p>
            <a:pPr indent="-342900" lvl="1" marL="914400" rtl="0">
              <a:spcBef>
                <a:spcPts val="0"/>
              </a:spcBef>
              <a:buClr>
                <a:schemeClr val="dk1"/>
              </a:buClr>
              <a:buSzPct val="112500"/>
              <a:buChar char="-"/>
            </a:pPr>
            <a:r>
              <a:rPr lang="en" sz="1600">
                <a:solidFill>
                  <a:schemeClr val="dk1"/>
                </a:solidFill>
              </a:rPr>
              <a:t>10 questionnaires had no answer to the question on SES → N = 38</a:t>
            </a:r>
            <a:br>
              <a:rPr lang="en" sz="1600">
                <a:solidFill>
                  <a:schemeClr val="dk1"/>
                </a:solidFill>
              </a:rPr>
            </a:br>
            <a:r>
              <a:rPr lang="en" sz="1600">
                <a:solidFill>
                  <a:schemeClr val="dk1"/>
                </a:solidFill>
              </a:rPr>
              <a:t>5 did not have at least 9 trials so excluded for main analyses → N = 33</a:t>
            </a:r>
            <a:br>
              <a:rPr lang="en" sz="1600">
                <a:solidFill>
                  <a:schemeClr val="dk1"/>
                </a:solidFill>
              </a:rPr>
            </a:br>
            <a:r>
              <a:rPr lang="en" sz="1600">
                <a:solidFill>
                  <a:schemeClr val="dk1"/>
                </a:solidFill>
              </a:rPr>
              <a:t>9 did not have at least 4 trials by trial type → for some follow-up analyses, N = 29</a:t>
            </a:r>
            <a:br>
              <a:rPr lang="en" sz="1600">
                <a:solidFill>
                  <a:schemeClr val="dk1"/>
                </a:solidFill>
              </a:rPr>
            </a:br>
          </a:p>
          <a:p>
            <a:pPr indent="-342900" lvl="0" marL="457200">
              <a:spcBef>
                <a:spcPts val="0"/>
              </a:spcBef>
              <a:buClr>
                <a:srgbClr val="000000"/>
              </a:buClr>
              <a:buSzPct val="100000"/>
              <a:buChar char="-"/>
            </a:pPr>
            <a:r>
              <a:rPr lang="en" sz="1800">
                <a:solidFill>
                  <a:srgbClr val="000000"/>
                </a:solidFill>
              </a:rPr>
              <a:t>Classification criteria :</a:t>
            </a:r>
            <a:br>
              <a:rPr lang="en" sz="1800">
                <a:solidFill>
                  <a:srgbClr val="000000"/>
                </a:solidFill>
              </a:rPr>
            </a:br>
            <a:r>
              <a:rPr lang="en" sz="1800">
                <a:solidFill>
                  <a:srgbClr val="000000"/>
                </a:solidFill>
              </a:rPr>
              <a:t>In the questionnaire we asked for years of education and the occupations of the 3  caregivers</a:t>
            </a:r>
            <a:br>
              <a:rPr lang="en" sz="1800">
                <a:solidFill>
                  <a:srgbClr val="000000"/>
                </a:solidFill>
              </a:rPr>
            </a:br>
            <a:r>
              <a:rPr lang="en" sz="1800">
                <a:solidFill>
                  <a:srgbClr val="000000"/>
                </a:solidFill>
              </a:rPr>
              <a:t> → Our SES measure: </a:t>
            </a:r>
            <a:r>
              <a:rPr b="1" lang="en" sz="1800">
                <a:solidFill>
                  <a:srgbClr val="000000"/>
                </a:solidFill>
              </a:rPr>
              <a:t>Mother’s years of education</a:t>
            </a:r>
            <a:r>
              <a:rPr lang="en" sz="1800">
                <a:solidFill>
                  <a:srgbClr val="000000"/>
                </a:solidFill>
              </a:rPr>
              <a:t> (most commonly used in previous language literature - e.g., Huttenlocher et al., </a:t>
            </a:r>
            <a:r>
              <a:rPr lang="en">
                <a:solidFill>
                  <a:srgbClr val="000000"/>
                </a:solidFill>
              </a:rPr>
              <a:t>2010;</a:t>
            </a:r>
            <a:r>
              <a:rPr lang="en" sz="1800">
                <a:solidFill>
                  <a:srgbClr val="000000"/>
                </a:solidFill>
              </a:rPr>
              <a:t> Rowe, 2004</a:t>
            </a:r>
            <a:r>
              <a:rPr lang="en">
                <a:solidFill>
                  <a:srgbClr val="000000"/>
                </a:solidFill>
              </a:rPr>
              <a:t>;</a:t>
            </a:r>
            <a:r>
              <a:rPr lang="en" sz="1800">
                <a:solidFill>
                  <a:srgbClr val="000000"/>
                </a:solidFill>
              </a:rPr>
              <a:t> ...)</a:t>
            </a: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1048950" y="1160949"/>
            <a:ext cx="3026775" cy="3854524"/>
          </a:xfrm>
          <a:prstGeom prst="rect">
            <a:avLst/>
          </a:prstGeom>
          <a:noFill/>
          <a:ln>
            <a:noFill/>
          </a:ln>
        </p:spPr>
      </p:pic>
      <p:sp>
        <p:nvSpPr>
          <p:cNvPr id="267" name="Shape 2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Predictions main hypothesis</a:t>
            </a:r>
          </a:p>
        </p:txBody>
      </p:sp>
      <p:sp>
        <p:nvSpPr>
          <p:cNvPr id="268" name="Shape 268"/>
          <p:cNvSpPr/>
          <p:nvPr/>
        </p:nvSpPr>
        <p:spPr>
          <a:xfrm>
            <a:off x="1799149" y="1602150"/>
            <a:ext cx="1962099" cy="1396974"/>
          </a:xfrm>
          <a:custGeom>
            <a:pathLst>
              <a:path extrusionOk="0" h="61595" w="45085">
                <a:moveTo>
                  <a:pt x="0" y="61595"/>
                </a:moveTo>
                <a:cubicBezTo>
                  <a:pt x="12083" y="48130"/>
                  <a:pt x="24772" y="35073"/>
                  <a:pt x="35243" y="20320"/>
                </a:cubicBezTo>
                <a:cubicBezTo>
                  <a:pt x="39598" y="14182"/>
                  <a:pt x="41213" y="6453"/>
                  <a:pt x="45085" y="0"/>
                </a:cubicBezTo>
              </a:path>
            </a:pathLst>
          </a:custGeom>
          <a:noFill/>
          <a:ln cap="flat" cmpd="sng" w="19050">
            <a:solidFill>
              <a:srgbClr val="FF0000"/>
            </a:solidFill>
            <a:prstDash val="solid"/>
            <a:round/>
            <a:headEnd len="lg" w="lg" type="none"/>
            <a:tailEnd len="lg" w="lg" type="none"/>
          </a:ln>
        </p:spPr>
      </p:sp>
      <p:pic>
        <p:nvPicPr>
          <p:cNvPr id="269" name="Shape 269"/>
          <p:cNvPicPr preferRelativeResize="0"/>
          <p:nvPr/>
        </p:nvPicPr>
        <p:blipFill>
          <a:blip r:embed="rId4">
            <a:alphaModFix/>
          </a:blip>
          <a:stretch>
            <a:fillRect/>
          </a:stretch>
        </p:blipFill>
        <p:spPr>
          <a:xfrm>
            <a:off x="5036300" y="1160946"/>
            <a:ext cx="3026775" cy="3854539"/>
          </a:xfrm>
          <a:prstGeom prst="rect">
            <a:avLst/>
          </a:prstGeom>
          <a:noFill/>
          <a:ln>
            <a:noFill/>
          </a:ln>
        </p:spPr>
      </p:pic>
      <p:sp>
        <p:nvSpPr>
          <p:cNvPr id="270" name="Shape 270"/>
          <p:cNvSpPr/>
          <p:nvPr/>
        </p:nvSpPr>
        <p:spPr>
          <a:xfrm>
            <a:off x="5794725" y="1673150"/>
            <a:ext cx="1962061" cy="1599533"/>
          </a:xfrm>
          <a:custGeom>
            <a:pathLst>
              <a:path extrusionOk="0" h="53340" w="52388">
                <a:moveTo>
                  <a:pt x="0" y="0"/>
                </a:moveTo>
                <a:cubicBezTo>
                  <a:pt x="10611" y="22549"/>
                  <a:pt x="28208" y="47304"/>
                  <a:pt x="52388" y="53340"/>
                </a:cubicBezTo>
              </a:path>
            </a:pathLst>
          </a:custGeom>
          <a:noFill/>
          <a:ln cap="flat" cmpd="sng" w="19050">
            <a:solidFill>
              <a:srgbClr val="FF0000"/>
            </a:solidFill>
            <a:prstDash val="solid"/>
            <a:round/>
            <a:headEnd len="lg" w="lg" type="none"/>
            <a:tailEnd len="lg" w="lg" type="none"/>
          </a:ln>
        </p:spPr>
      </p:sp>
      <p:cxnSp>
        <p:nvCxnSpPr>
          <p:cNvPr id="271" name="Shape 271"/>
          <p:cNvCxnSpPr/>
          <p:nvPr/>
        </p:nvCxnSpPr>
        <p:spPr>
          <a:xfrm>
            <a:off x="1712900" y="3147900"/>
            <a:ext cx="2190600" cy="0"/>
          </a:xfrm>
          <a:prstGeom prst="straightConnector1">
            <a:avLst/>
          </a:prstGeom>
          <a:noFill/>
          <a:ln cap="flat" cmpd="sng" w="9525">
            <a:solidFill>
              <a:schemeClr val="dk2"/>
            </a:solidFill>
            <a:prstDash val="dash"/>
            <a:round/>
            <a:headEnd len="lg" w="lg" type="none"/>
            <a:tailEnd len="lg" w="lg" type="none"/>
          </a:ln>
        </p:spPr>
      </p:cxn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16375" y="-282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Results main hypothesis</a:t>
            </a:r>
          </a:p>
        </p:txBody>
      </p:sp>
      <p:pic>
        <p:nvPicPr>
          <p:cNvPr id="277" name="Shape 277"/>
          <p:cNvPicPr preferRelativeResize="0"/>
          <p:nvPr/>
        </p:nvPicPr>
        <p:blipFill>
          <a:blip r:embed="rId3">
            <a:alphaModFix/>
          </a:blip>
          <a:stretch>
            <a:fillRect/>
          </a:stretch>
        </p:blipFill>
        <p:spPr>
          <a:xfrm>
            <a:off x="248125" y="835222"/>
            <a:ext cx="2727200" cy="3473049"/>
          </a:xfrm>
          <a:prstGeom prst="rect">
            <a:avLst/>
          </a:prstGeom>
          <a:noFill/>
          <a:ln>
            <a:noFill/>
          </a:ln>
        </p:spPr>
      </p:pic>
      <p:pic>
        <p:nvPicPr>
          <p:cNvPr id="278" name="Shape 278"/>
          <p:cNvPicPr preferRelativeResize="0"/>
          <p:nvPr/>
        </p:nvPicPr>
        <p:blipFill>
          <a:blip r:embed="rId4">
            <a:alphaModFix/>
          </a:blip>
          <a:stretch>
            <a:fillRect/>
          </a:stretch>
        </p:blipFill>
        <p:spPr>
          <a:xfrm>
            <a:off x="3108925" y="835234"/>
            <a:ext cx="2727200" cy="3473036"/>
          </a:xfrm>
          <a:prstGeom prst="rect">
            <a:avLst/>
          </a:prstGeom>
          <a:noFill/>
          <a:ln>
            <a:noFill/>
          </a:ln>
        </p:spPr>
      </p:pic>
      <p:cxnSp>
        <p:nvCxnSpPr>
          <p:cNvPr id="279" name="Shape 279"/>
          <p:cNvCxnSpPr/>
          <p:nvPr/>
        </p:nvCxnSpPr>
        <p:spPr>
          <a:xfrm flipH="1" rot="10800000">
            <a:off x="851675" y="2621800"/>
            <a:ext cx="1958100" cy="8400"/>
          </a:xfrm>
          <a:prstGeom prst="straightConnector1">
            <a:avLst/>
          </a:prstGeom>
          <a:noFill/>
          <a:ln cap="flat" cmpd="sng" w="9525">
            <a:solidFill>
              <a:schemeClr val="dk2"/>
            </a:solidFill>
            <a:prstDash val="dash"/>
            <a:round/>
            <a:headEnd len="lg" w="lg" type="none"/>
            <a:tailEnd len="lg" w="lg" type="none"/>
          </a:ln>
        </p:spPr>
      </p:cxnSp>
      <p:sp>
        <p:nvSpPr>
          <p:cNvPr id="280" name="Shape 280"/>
          <p:cNvSpPr txBox="1"/>
          <p:nvPr/>
        </p:nvSpPr>
        <p:spPr>
          <a:xfrm>
            <a:off x="2277800" y="552600"/>
            <a:ext cx="1923600" cy="340200"/>
          </a:xfrm>
          <a:prstGeom prst="rect">
            <a:avLst/>
          </a:prstGeom>
          <a:noFill/>
          <a:ln>
            <a:noFill/>
          </a:ln>
        </p:spPr>
        <p:txBody>
          <a:bodyPr anchorCtr="0" anchor="t" bIns="91425" lIns="91425" rIns="91425" tIns="91425">
            <a:noAutofit/>
          </a:bodyPr>
          <a:lstStyle/>
          <a:p>
            <a:pPr lvl="0" rtl="0" algn="ctr">
              <a:spcBef>
                <a:spcPts val="0"/>
              </a:spcBef>
              <a:buNone/>
            </a:pPr>
            <a:r>
              <a:rPr lang="en"/>
              <a:t>N=33</a:t>
            </a:r>
          </a:p>
        </p:txBody>
      </p:sp>
      <p:sp>
        <p:nvSpPr>
          <p:cNvPr id="281" name="Shape 281"/>
          <p:cNvSpPr txBox="1"/>
          <p:nvPr/>
        </p:nvSpPr>
        <p:spPr>
          <a:xfrm>
            <a:off x="2436050" y="4290025"/>
            <a:ext cx="1853700" cy="922200"/>
          </a:xfrm>
          <a:prstGeom prst="rect">
            <a:avLst/>
          </a:prstGeom>
          <a:noFill/>
          <a:ln>
            <a:noFill/>
          </a:ln>
        </p:spPr>
        <p:txBody>
          <a:bodyPr anchorCtr="0" anchor="t" bIns="91425" lIns="91425" rIns="91425" tIns="91425">
            <a:noAutofit/>
          </a:bodyPr>
          <a:lstStyle/>
          <a:p>
            <a:pPr lvl="0" rtl="0">
              <a:spcBef>
                <a:spcPts val="0"/>
              </a:spcBef>
              <a:buNone/>
            </a:pPr>
            <a:r>
              <a:rPr lang="en">
                <a:solidFill>
                  <a:srgbClr val="999999"/>
                </a:solidFill>
              </a:rPr>
              <a:t>Creche 1 (n=10)</a:t>
            </a:r>
            <a:br>
              <a:rPr lang="en"/>
            </a:br>
            <a:r>
              <a:rPr lang="en">
                <a:solidFill>
                  <a:srgbClr val="0000FF"/>
                </a:solidFill>
              </a:rPr>
              <a:t>Creche 2 (n=15)</a:t>
            </a:r>
            <a:br>
              <a:rPr lang="en"/>
            </a:br>
            <a:r>
              <a:rPr lang="en">
                <a:solidFill>
                  <a:srgbClr val="FF0000"/>
                </a:solidFill>
              </a:rPr>
              <a:t>Creche 3 (n=8)</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Variance across children (cont.)</a:t>
            </a:r>
          </a:p>
        </p:txBody>
      </p:sp>
      <p:sp>
        <p:nvSpPr>
          <p:cNvPr id="78" name="Shape 7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just">
              <a:spcBef>
                <a:spcPts val="0"/>
              </a:spcBef>
              <a:buNone/>
            </a:pPr>
            <a:r>
              <a:rPr lang="en">
                <a:solidFill>
                  <a:srgbClr val="000000"/>
                </a:solidFill>
              </a:rPr>
              <a:t>In this talk, we’ll look at 2 factors that correlate with variance in</a:t>
            </a:r>
            <a:r>
              <a:rPr b="1" i="1" lang="en">
                <a:solidFill>
                  <a:srgbClr val="000000"/>
                </a:solidFill>
              </a:rPr>
              <a:t> input</a:t>
            </a:r>
            <a:r>
              <a:rPr lang="en">
                <a:solidFill>
                  <a:srgbClr val="000000"/>
                </a:solidFill>
              </a:rPr>
              <a:t> amount:</a:t>
            </a:r>
          </a:p>
          <a:p>
            <a:pPr indent="-228600" lvl="0" marL="457200" rtl="0" algn="just">
              <a:spcBef>
                <a:spcPts val="0"/>
              </a:spcBef>
              <a:buClr>
                <a:srgbClr val="000000"/>
              </a:buClr>
              <a:buChar char="-"/>
            </a:pPr>
            <a:r>
              <a:rPr b="1" lang="en">
                <a:solidFill>
                  <a:srgbClr val="000000"/>
                </a:solidFill>
              </a:rPr>
              <a:t>Bilingualism</a:t>
            </a:r>
            <a:r>
              <a:rPr lang="en">
                <a:solidFill>
                  <a:srgbClr val="000000"/>
                </a:solidFill>
              </a:rPr>
              <a:t>: It is likely that when spoken input is split into 2 languages, there will be a smaller amount of each language</a:t>
            </a:r>
          </a:p>
          <a:p>
            <a:pPr lvl="0" rtl="0" algn="just">
              <a:spcBef>
                <a:spcPts val="0"/>
              </a:spcBef>
              <a:buNone/>
            </a:pPr>
            <a:r>
              <a:t/>
            </a:r>
            <a:endParaRPr>
              <a:solidFill>
                <a:srgbClr val="000000"/>
              </a:solidFill>
            </a:endParaRPr>
          </a:p>
          <a:p>
            <a:pPr indent="-228600" lvl="0" marL="457200" rtl="0" algn="just">
              <a:spcBef>
                <a:spcPts val="0"/>
              </a:spcBef>
              <a:buClr>
                <a:srgbClr val="000000"/>
              </a:buClr>
              <a:buChar char="-"/>
            </a:pPr>
            <a:r>
              <a:rPr b="1" lang="en">
                <a:solidFill>
                  <a:srgbClr val="000000"/>
                </a:solidFill>
              </a:rPr>
              <a:t>Socio-economic status:</a:t>
            </a:r>
            <a:r>
              <a:rPr lang="en">
                <a:solidFill>
                  <a:srgbClr val="000000"/>
                </a:solidFill>
              </a:rPr>
              <a:t> Previous work (</a:t>
            </a:r>
            <a:r>
              <a:rPr lang="en" sz="1400">
                <a:solidFill>
                  <a:srgbClr val="000000"/>
                </a:solidFill>
              </a:rPr>
              <a:t>disclaimer: mostly in US</a:t>
            </a:r>
            <a:r>
              <a:rPr lang="en">
                <a:solidFill>
                  <a:srgbClr val="000000"/>
                </a:solidFill>
              </a:rPr>
              <a:t>) suggests that mothers with lower education talk less to their infants</a:t>
            </a:r>
          </a:p>
          <a:p>
            <a:pPr lvl="0" rtl="0" algn="just">
              <a:spcBef>
                <a:spcPts val="0"/>
              </a:spcBef>
              <a:buNone/>
            </a:pPr>
            <a:r>
              <a:t/>
            </a:r>
            <a:endParaRPr>
              <a:solidFill>
                <a:srgbClr val="000000"/>
              </a:solidFill>
            </a:endParaRPr>
          </a:p>
          <a:p>
            <a:pPr lvl="0" rtl="0" algn="just">
              <a:spcBef>
                <a:spcPts val="0"/>
              </a:spcBef>
              <a:buNone/>
            </a:pPr>
            <a:r>
              <a:t/>
            </a:r>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0" y="0"/>
            <a:ext cx="8520600" cy="572700"/>
          </a:xfrm>
          <a:prstGeom prst="rect">
            <a:avLst/>
          </a:prstGeom>
        </p:spPr>
        <p:txBody>
          <a:bodyPr anchorCtr="0" anchor="t" bIns="91425" lIns="91425" rIns="91425" tIns="91425">
            <a:noAutofit/>
          </a:bodyPr>
          <a:lstStyle/>
          <a:p>
            <a:pPr lvl="0" rtl="0">
              <a:spcBef>
                <a:spcPts val="0"/>
              </a:spcBef>
              <a:buNone/>
            </a:pPr>
            <a:r>
              <a:rPr lang="en"/>
              <a:t>Additional results</a:t>
            </a:r>
          </a:p>
        </p:txBody>
      </p:sp>
      <p:sp>
        <p:nvSpPr>
          <p:cNvPr id="287" name="Shape 287"/>
          <p:cNvSpPr txBox="1"/>
          <p:nvPr/>
        </p:nvSpPr>
        <p:spPr>
          <a:xfrm>
            <a:off x="2436050" y="4290025"/>
            <a:ext cx="1853700" cy="922200"/>
          </a:xfrm>
          <a:prstGeom prst="rect">
            <a:avLst/>
          </a:prstGeom>
          <a:noFill/>
          <a:ln>
            <a:noFill/>
          </a:ln>
        </p:spPr>
        <p:txBody>
          <a:bodyPr anchorCtr="0" anchor="t" bIns="91425" lIns="91425" rIns="91425" tIns="91425">
            <a:noAutofit/>
          </a:bodyPr>
          <a:lstStyle/>
          <a:p>
            <a:pPr lvl="0" rtl="0">
              <a:spcBef>
                <a:spcPts val="0"/>
              </a:spcBef>
              <a:buNone/>
            </a:pPr>
            <a:r>
              <a:rPr lang="en">
                <a:solidFill>
                  <a:srgbClr val="999999"/>
                </a:solidFill>
              </a:rPr>
              <a:t>Creche 1</a:t>
            </a:r>
            <a:br>
              <a:rPr lang="en"/>
            </a:br>
            <a:r>
              <a:rPr lang="en">
                <a:solidFill>
                  <a:srgbClr val="0000FF"/>
                </a:solidFill>
              </a:rPr>
              <a:t>Creche 2</a:t>
            </a:r>
            <a:br>
              <a:rPr lang="en"/>
            </a:br>
            <a:r>
              <a:rPr lang="en">
                <a:solidFill>
                  <a:srgbClr val="FF0000"/>
                </a:solidFill>
              </a:rPr>
              <a:t>Creche 3</a:t>
            </a:r>
          </a:p>
        </p:txBody>
      </p:sp>
      <p:sp>
        <p:nvSpPr>
          <p:cNvPr id="288" name="Shape 288"/>
          <p:cNvSpPr txBox="1"/>
          <p:nvPr/>
        </p:nvSpPr>
        <p:spPr>
          <a:xfrm>
            <a:off x="7258275" y="4334375"/>
            <a:ext cx="1621800" cy="860100"/>
          </a:xfrm>
          <a:prstGeom prst="rect">
            <a:avLst/>
          </a:prstGeom>
          <a:noFill/>
          <a:ln>
            <a:noFill/>
          </a:ln>
        </p:spPr>
        <p:txBody>
          <a:bodyPr anchorCtr="0" anchor="t" bIns="91425" lIns="91425" rIns="91425" tIns="91425">
            <a:noAutofit/>
          </a:bodyPr>
          <a:lstStyle/>
          <a:p>
            <a:pPr lvl="0" rtl="0">
              <a:spcBef>
                <a:spcPts val="0"/>
              </a:spcBef>
              <a:buNone/>
            </a:pPr>
            <a:r>
              <a:rPr lang="en">
                <a:solidFill>
                  <a:srgbClr val="00E000"/>
                </a:solidFill>
              </a:rPr>
              <a:t>High SES (n=15)</a:t>
            </a:r>
            <a:br>
              <a:rPr lang="en"/>
            </a:br>
            <a:r>
              <a:rPr lang="en">
                <a:solidFill>
                  <a:srgbClr val="9900FF"/>
                </a:solidFill>
              </a:rPr>
              <a:t>Low SES (n=14)</a:t>
            </a:r>
          </a:p>
        </p:txBody>
      </p:sp>
      <p:pic>
        <p:nvPicPr>
          <p:cNvPr id="289" name="Shape 289"/>
          <p:cNvPicPr preferRelativeResize="0"/>
          <p:nvPr/>
        </p:nvPicPr>
        <p:blipFill>
          <a:blip r:embed="rId3">
            <a:alphaModFix/>
          </a:blip>
          <a:stretch>
            <a:fillRect/>
          </a:stretch>
        </p:blipFill>
        <p:spPr>
          <a:xfrm>
            <a:off x="248125" y="835222"/>
            <a:ext cx="2727200" cy="3473049"/>
          </a:xfrm>
          <a:prstGeom prst="rect">
            <a:avLst/>
          </a:prstGeom>
          <a:noFill/>
          <a:ln>
            <a:noFill/>
          </a:ln>
        </p:spPr>
      </p:pic>
      <p:pic>
        <p:nvPicPr>
          <p:cNvPr id="290" name="Shape 290"/>
          <p:cNvPicPr preferRelativeResize="0"/>
          <p:nvPr/>
        </p:nvPicPr>
        <p:blipFill>
          <a:blip r:embed="rId4">
            <a:alphaModFix/>
          </a:blip>
          <a:stretch>
            <a:fillRect/>
          </a:stretch>
        </p:blipFill>
        <p:spPr>
          <a:xfrm>
            <a:off x="3108925" y="835234"/>
            <a:ext cx="2727200" cy="3473036"/>
          </a:xfrm>
          <a:prstGeom prst="rect">
            <a:avLst/>
          </a:prstGeom>
          <a:noFill/>
          <a:ln>
            <a:noFill/>
          </a:ln>
        </p:spPr>
      </p:pic>
      <p:cxnSp>
        <p:nvCxnSpPr>
          <p:cNvPr id="291" name="Shape 291"/>
          <p:cNvCxnSpPr/>
          <p:nvPr/>
        </p:nvCxnSpPr>
        <p:spPr>
          <a:xfrm flipH="1" rot="10800000">
            <a:off x="851675" y="2621800"/>
            <a:ext cx="1958100" cy="8400"/>
          </a:xfrm>
          <a:prstGeom prst="straightConnector1">
            <a:avLst/>
          </a:prstGeom>
          <a:noFill/>
          <a:ln cap="flat" cmpd="sng" w="9525">
            <a:solidFill>
              <a:schemeClr val="dk2"/>
            </a:solidFill>
            <a:prstDash val="dash"/>
            <a:round/>
            <a:headEnd len="lg" w="lg" type="none"/>
            <a:tailEnd len="lg" w="lg" type="none"/>
          </a:ln>
        </p:spPr>
      </p:cxnSp>
      <p:pic>
        <p:nvPicPr>
          <p:cNvPr id="292" name="Shape 292"/>
          <p:cNvPicPr preferRelativeResize="0"/>
          <p:nvPr/>
        </p:nvPicPr>
        <p:blipFill>
          <a:blip r:embed="rId5">
            <a:alphaModFix/>
          </a:blip>
          <a:stretch>
            <a:fillRect/>
          </a:stretch>
        </p:blipFill>
        <p:spPr>
          <a:xfrm>
            <a:off x="6228824" y="815123"/>
            <a:ext cx="2727199" cy="3474902"/>
          </a:xfrm>
          <a:prstGeom prst="rect">
            <a:avLst/>
          </a:prstGeom>
          <a:noFill/>
          <a:ln>
            <a:noFill/>
          </a:ln>
        </p:spPr>
      </p:pic>
      <p:sp>
        <p:nvSpPr>
          <p:cNvPr id="293" name="Shape 293"/>
          <p:cNvSpPr txBox="1"/>
          <p:nvPr/>
        </p:nvSpPr>
        <p:spPr>
          <a:xfrm>
            <a:off x="2436050" y="4290025"/>
            <a:ext cx="1853700" cy="922200"/>
          </a:xfrm>
          <a:prstGeom prst="rect">
            <a:avLst/>
          </a:prstGeom>
          <a:noFill/>
          <a:ln>
            <a:noFill/>
          </a:ln>
        </p:spPr>
        <p:txBody>
          <a:bodyPr anchorCtr="0" anchor="t" bIns="91425" lIns="91425" rIns="91425" tIns="91425">
            <a:noAutofit/>
          </a:bodyPr>
          <a:lstStyle/>
          <a:p>
            <a:pPr lvl="0" rtl="0">
              <a:spcBef>
                <a:spcPts val="0"/>
              </a:spcBef>
              <a:buNone/>
            </a:pPr>
            <a:r>
              <a:rPr lang="en">
                <a:solidFill>
                  <a:srgbClr val="999999"/>
                </a:solidFill>
              </a:rPr>
              <a:t>Creche 1 (n=10)</a:t>
            </a:r>
            <a:br>
              <a:rPr lang="en"/>
            </a:br>
            <a:r>
              <a:rPr lang="en">
                <a:solidFill>
                  <a:srgbClr val="0000FF"/>
                </a:solidFill>
              </a:rPr>
              <a:t>Creche 2 (n=15)</a:t>
            </a:r>
            <a:br>
              <a:rPr lang="en"/>
            </a:br>
            <a:r>
              <a:rPr lang="en">
                <a:solidFill>
                  <a:srgbClr val="FF0000"/>
                </a:solidFill>
              </a:rPr>
              <a:t>Creche 3 (n=8)</a:t>
            </a:r>
          </a:p>
        </p:txBody>
      </p:sp>
      <p:sp>
        <p:nvSpPr>
          <p:cNvPr id="294" name="Shape 294"/>
          <p:cNvSpPr txBox="1"/>
          <p:nvPr/>
        </p:nvSpPr>
        <p:spPr>
          <a:xfrm>
            <a:off x="6896975" y="552600"/>
            <a:ext cx="1923600" cy="340200"/>
          </a:xfrm>
          <a:prstGeom prst="rect">
            <a:avLst/>
          </a:prstGeom>
          <a:noFill/>
          <a:ln>
            <a:noFill/>
          </a:ln>
        </p:spPr>
        <p:txBody>
          <a:bodyPr anchorCtr="0" anchor="t" bIns="91425" lIns="91425" rIns="91425" tIns="91425">
            <a:noAutofit/>
          </a:bodyPr>
          <a:lstStyle/>
          <a:p>
            <a:pPr lvl="0" algn="ctr">
              <a:spcBef>
                <a:spcPts val="0"/>
              </a:spcBef>
              <a:buNone/>
            </a:pPr>
            <a:r>
              <a:rPr lang="en"/>
              <a:t>N=29</a:t>
            </a:r>
          </a:p>
        </p:txBody>
      </p:sp>
      <p:sp>
        <p:nvSpPr>
          <p:cNvPr id="295" name="Shape 295"/>
          <p:cNvSpPr txBox="1"/>
          <p:nvPr/>
        </p:nvSpPr>
        <p:spPr>
          <a:xfrm>
            <a:off x="2277800" y="552600"/>
            <a:ext cx="1923600" cy="340200"/>
          </a:xfrm>
          <a:prstGeom prst="rect">
            <a:avLst/>
          </a:prstGeom>
          <a:noFill/>
          <a:ln>
            <a:noFill/>
          </a:ln>
        </p:spPr>
        <p:txBody>
          <a:bodyPr anchorCtr="0" anchor="t" bIns="91425" lIns="91425" rIns="91425" tIns="91425">
            <a:noAutofit/>
          </a:bodyPr>
          <a:lstStyle/>
          <a:p>
            <a:pPr lvl="0" rtl="0" algn="ctr">
              <a:spcBef>
                <a:spcPts val="0"/>
              </a:spcBef>
              <a:buNone/>
            </a:pPr>
            <a:r>
              <a:rPr lang="en"/>
              <a:t>N=33</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2400"/>
              <a:t>No relationship between maternal education &amp; performance: </a:t>
            </a:r>
            <a:br>
              <a:rPr lang="en" sz="2400"/>
            </a:br>
            <a:r>
              <a:rPr lang="en" sz="2400"/>
              <a:t>Potential explanations</a:t>
            </a:r>
          </a:p>
          <a:p>
            <a:pPr lvl="0">
              <a:spcBef>
                <a:spcPts val="0"/>
              </a:spcBef>
              <a:buNone/>
            </a:pPr>
            <a:br>
              <a:rPr lang="en" sz="2400"/>
            </a:br>
          </a:p>
          <a:p>
            <a:pPr lvl="0">
              <a:spcBef>
                <a:spcPts val="0"/>
              </a:spcBef>
              <a:buNone/>
            </a:pPr>
            <a:r>
              <a:t/>
            </a:r>
            <a:endParaRPr sz="2400"/>
          </a:p>
        </p:txBody>
      </p:sp>
      <p:sp>
        <p:nvSpPr>
          <p:cNvPr id="301" name="Shape 301"/>
          <p:cNvSpPr txBox="1"/>
          <p:nvPr>
            <p:ph idx="1" type="body"/>
          </p:nvPr>
        </p:nvSpPr>
        <p:spPr>
          <a:xfrm>
            <a:off x="311700" y="1648325"/>
            <a:ext cx="4633200" cy="34164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
                <a:solidFill>
                  <a:srgbClr val="000000"/>
                </a:solidFill>
              </a:rPr>
              <a:t>Are our outcome measures “bad” ? NO</a:t>
            </a:r>
          </a:p>
          <a:p>
            <a:pPr indent="-228600" lvl="1" marL="914400" rtl="0">
              <a:spcBef>
                <a:spcPts val="0"/>
              </a:spcBef>
              <a:buClr>
                <a:srgbClr val="000000"/>
              </a:buClr>
              <a:buChar char="-"/>
            </a:pPr>
            <a:r>
              <a:rPr lang="en">
                <a:solidFill>
                  <a:srgbClr val="000000"/>
                </a:solidFill>
              </a:rPr>
              <a:t>Ceiling effect? NO</a:t>
            </a:r>
          </a:p>
          <a:p>
            <a:pPr indent="-228600" lvl="1" marL="914400" rtl="0">
              <a:spcBef>
                <a:spcPts val="0"/>
              </a:spcBef>
              <a:buClr>
                <a:srgbClr val="000000"/>
              </a:buClr>
              <a:buChar char="-"/>
            </a:pPr>
            <a:r>
              <a:rPr lang="en">
                <a:solidFill>
                  <a:srgbClr val="000000"/>
                </a:solidFill>
              </a:rPr>
              <a:t>Floor effect? NO</a:t>
            </a:r>
          </a:p>
          <a:p>
            <a:pPr indent="-228600" lvl="1" marL="914400" rtl="0">
              <a:spcBef>
                <a:spcPts val="0"/>
              </a:spcBef>
              <a:buClr>
                <a:srgbClr val="000000"/>
              </a:buClr>
              <a:buChar char="-"/>
            </a:pPr>
            <a:r>
              <a:rPr lang="en">
                <a:solidFill>
                  <a:srgbClr val="000000"/>
                </a:solidFill>
              </a:rPr>
              <a:t>Sensitive to variation in lexical items &amp; participants</a:t>
            </a:r>
            <a:br>
              <a:rPr lang="en">
                <a:solidFill>
                  <a:srgbClr val="000000"/>
                </a:solidFill>
              </a:rPr>
            </a:br>
          </a:p>
        </p:txBody>
      </p:sp>
      <p:pic>
        <p:nvPicPr>
          <p:cNvPr id="302" name="Shape 302"/>
          <p:cNvPicPr preferRelativeResize="0"/>
          <p:nvPr/>
        </p:nvPicPr>
        <p:blipFill>
          <a:blip r:embed="rId4">
            <a:alphaModFix/>
          </a:blip>
          <a:stretch>
            <a:fillRect/>
          </a:stretch>
        </p:blipFill>
        <p:spPr>
          <a:xfrm>
            <a:off x="2760399" y="2958999"/>
            <a:ext cx="2114575" cy="2134973"/>
          </a:xfrm>
          <a:prstGeom prst="rect">
            <a:avLst/>
          </a:prstGeom>
          <a:noFill/>
          <a:ln>
            <a:noFill/>
          </a:ln>
        </p:spPr>
      </p:pic>
      <p:pic>
        <p:nvPicPr>
          <p:cNvPr id="303" name="Shape 303"/>
          <p:cNvPicPr preferRelativeResize="0"/>
          <p:nvPr/>
        </p:nvPicPr>
        <p:blipFill>
          <a:blip r:embed="rId5">
            <a:alphaModFix/>
          </a:blip>
          <a:stretch>
            <a:fillRect/>
          </a:stretch>
        </p:blipFill>
        <p:spPr>
          <a:xfrm>
            <a:off x="5092575" y="1268899"/>
            <a:ext cx="3825074" cy="3825075"/>
          </a:xfrm>
          <a:prstGeom prst="rect">
            <a:avLst/>
          </a:prstGeom>
          <a:noFill/>
          <a:ln>
            <a:noFill/>
          </a:ln>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2400"/>
              <a:t>No relationship between maternal education &amp; performance: </a:t>
            </a:r>
            <a:br>
              <a:rPr lang="en" sz="2400"/>
            </a:br>
            <a:r>
              <a:rPr lang="en" sz="2400"/>
              <a:t>Potential explanations</a:t>
            </a:r>
          </a:p>
          <a:p>
            <a:pPr lvl="0" rtl="0">
              <a:spcBef>
                <a:spcPts val="0"/>
              </a:spcBef>
              <a:buNone/>
            </a:pPr>
            <a:br>
              <a:rPr lang="en" sz="2400"/>
            </a:br>
          </a:p>
          <a:p>
            <a:pPr lvl="0" rtl="0">
              <a:spcBef>
                <a:spcPts val="0"/>
              </a:spcBef>
              <a:buNone/>
            </a:pPr>
            <a:r>
              <a:t/>
            </a:r>
            <a:endParaRPr sz="2400"/>
          </a:p>
        </p:txBody>
      </p:sp>
      <p:sp>
        <p:nvSpPr>
          <p:cNvPr id="309" name="Shape 309"/>
          <p:cNvSpPr txBox="1"/>
          <p:nvPr>
            <p:ph idx="1" type="body"/>
          </p:nvPr>
        </p:nvSpPr>
        <p:spPr>
          <a:xfrm>
            <a:off x="311700" y="1648325"/>
            <a:ext cx="8520600" cy="34164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
                <a:solidFill>
                  <a:srgbClr val="000000"/>
                </a:solidFill>
              </a:rPr>
              <a:t>Are our outcome measures “bad” ? NO</a:t>
            </a:r>
          </a:p>
          <a:p>
            <a:pPr indent="-228600" lvl="1" marL="914400" rtl="0">
              <a:spcBef>
                <a:spcPts val="0"/>
              </a:spcBef>
              <a:buClr>
                <a:srgbClr val="000000"/>
              </a:buClr>
              <a:buChar char="-"/>
            </a:pPr>
            <a:r>
              <a:rPr lang="en">
                <a:solidFill>
                  <a:srgbClr val="000000"/>
                </a:solidFill>
              </a:rPr>
              <a:t>Ceiling effect? NO</a:t>
            </a:r>
          </a:p>
          <a:p>
            <a:pPr indent="-228600" lvl="1" marL="914400" rtl="0">
              <a:spcBef>
                <a:spcPts val="0"/>
              </a:spcBef>
              <a:buClr>
                <a:srgbClr val="000000"/>
              </a:buClr>
              <a:buChar char="-"/>
            </a:pPr>
            <a:r>
              <a:rPr lang="en">
                <a:solidFill>
                  <a:srgbClr val="000000"/>
                </a:solidFill>
              </a:rPr>
              <a:t>Floor effect? NO</a:t>
            </a:r>
            <a:br>
              <a:rPr lang="en">
                <a:solidFill>
                  <a:srgbClr val="000000"/>
                </a:solidFill>
              </a:rPr>
            </a:br>
          </a:p>
          <a:p>
            <a:pPr indent="-228600" lvl="0" marL="457200" rtl="0">
              <a:spcBef>
                <a:spcPts val="0"/>
              </a:spcBef>
              <a:buClr>
                <a:srgbClr val="000000"/>
              </a:buClr>
              <a:buChar char="-"/>
            </a:pPr>
            <a:r>
              <a:rPr lang="en">
                <a:solidFill>
                  <a:srgbClr val="000000"/>
                </a:solidFill>
              </a:rPr>
              <a:t>Is our predictor “bad” ?</a:t>
            </a:r>
          </a:p>
          <a:p>
            <a:pPr indent="-228600" lvl="1" marL="914400" rtl="0">
              <a:spcBef>
                <a:spcPts val="0"/>
              </a:spcBef>
              <a:buClr>
                <a:srgbClr val="000000"/>
              </a:buClr>
              <a:buChar char="-"/>
            </a:pPr>
            <a:r>
              <a:rPr lang="en">
                <a:solidFill>
                  <a:srgbClr val="000000"/>
                </a:solidFill>
              </a:rPr>
              <a:t>Maternal education only ONE aspect of SES </a:t>
            </a:r>
          </a:p>
          <a:p>
            <a:pPr indent="-228600" lvl="1" marL="914400" rtl="0">
              <a:spcBef>
                <a:spcPts val="0"/>
              </a:spcBef>
              <a:buClr>
                <a:srgbClr val="000000"/>
              </a:buClr>
              <a:buChar char="-"/>
            </a:pPr>
            <a:r>
              <a:rPr lang="en">
                <a:solidFill>
                  <a:srgbClr val="000000"/>
                </a:solidFill>
              </a:rPr>
              <a:t>Perhaps it would be appropriate to use other aspects (e.g., Hollingshead's index)</a:t>
            </a:r>
            <a:br>
              <a:rPr lang="en">
                <a:solidFill>
                  <a:srgbClr val="000000"/>
                </a:solidFill>
              </a:rPr>
            </a:br>
          </a:p>
          <a:p>
            <a:pPr indent="-228600" lvl="0" marL="457200" rtl="0">
              <a:spcBef>
                <a:spcPts val="0"/>
              </a:spcBef>
              <a:buChar char="-"/>
            </a:pPr>
            <a:r>
              <a:rPr lang="en">
                <a:solidFill>
                  <a:srgbClr val="000000"/>
                </a:solidFill>
              </a:rPr>
              <a:t>Might the correlation between maternal education &amp; outcome be less strong, or appear later in France? </a:t>
            </a:r>
          </a:p>
        </p:txBody>
      </p:sp>
      <p:pic>
        <p:nvPicPr>
          <p:cNvPr id="310" name="Shape 310"/>
          <p:cNvPicPr preferRelativeResize="0"/>
          <p:nvPr/>
        </p:nvPicPr>
        <p:blipFill>
          <a:blip r:embed="rId3">
            <a:alphaModFix/>
          </a:blip>
          <a:stretch>
            <a:fillRect/>
          </a:stretch>
        </p:blipFill>
        <p:spPr>
          <a:xfrm>
            <a:off x="5912400" y="1212749"/>
            <a:ext cx="1892700" cy="1892700"/>
          </a:xfrm>
          <a:prstGeom prst="rect">
            <a:avLst/>
          </a:prstGeom>
          <a:noFill/>
          <a:ln>
            <a:noFill/>
          </a:ln>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a:t>Strengths, limitations, &amp; future work</a:t>
            </a:r>
          </a:p>
        </p:txBody>
      </p:sp>
      <p:sp>
        <p:nvSpPr>
          <p:cNvPr id="316" name="Shape 316"/>
          <p:cNvSpPr txBox="1"/>
          <p:nvPr>
            <p:ph idx="1" type="body"/>
          </p:nvPr>
        </p:nvSpPr>
        <p:spPr>
          <a:xfrm>
            <a:off x="311700" y="1000075"/>
            <a:ext cx="8520600" cy="3416400"/>
          </a:xfrm>
          <a:prstGeom prst="rect">
            <a:avLst/>
          </a:prstGeom>
        </p:spPr>
        <p:txBody>
          <a:bodyPr anchorCtr="0" anchor="t" bIns="91425" lIns="91425" rIns="91425" tIns="91425">
            <a:noAutofit/>
          </a:bodyPr>
          <a:lstStyle/>
          <a:p>
            <a:pPr indent="-228600" lvl="0" marL="457200" rtl="0" algn="just">
              <a:spcBef>
                <a:spcPts val="0"/>
              </a:spcBef>
              <a:buClr>
                <a:srgbClr val="000000"/>
              </a:buClr>
              <a:buChar char="●"/>
            </a:pPr>
            <a:r>
              <a:rPr lang="en">
                <a:solidFill>
                  <a:srgbClr val="000000"/>
                </a:solidFill>
              </a:rPr>
              <a:t>The test is sensitive:</a:t>
            </a:r>
          </a:p>
          <a:p>
            <a:pPr indent="-228600" lvl="1" marL="914400" rtl="0" algn="just">
              <a:spcBef>
                <a:spcPts val="0"/>
              </a:spcBef>
              <a:buClr>
                <a:srgbClr val="000000"/>
              </a:buClr>
              <a:buChar char="○"/>
            </a:pPr>
            <a:r>
              <a:rPr lang="en">
                <a:solidFill>
                  <a:srgbClr val="000000"/>
                </a:solidFill>
              </a:rPr>
              <a:t>Slower RT for difficult than easy items</a:t>
            </a:r>
          </a:p>
          <a:p>
            <a:pPr indent="-228600" lvl="1" marL="914400" rtl="0" algn="just">
              <a:spcBef>
                <a:spcPts val="0"/>
              </a:spcBef>
              <a:buClr>
                <a:srgbClr val="000000"/>
              </a:buClr>
              <a:buChar char="○"/>
            </a:pPr>
            <a:r>
              <a:rPr lang="en">
                <a:solidFill>
                  <a:srgbClr val="000000"/>
                </a:solidFill>
              </a:rPr>
              <a:t>Higher accuracy among older children	</a:t>
            </a:r>
          </a:p>
          <a:p>
            <a:pPr indent="-228600" lvl="0" marL="457200" rtl="0" algn="just">
              <a:spcBef>
                <a:spcPts val="0"/>
              </a:spcBef>
              <a:buClr>
                <a:srgbClr val="000000"/>
              </a:buClr>
              <a:buChar char="●"/>
            </a:pPr>
            <a:r>
              <a:rPr lang="en">
                <a:solidFill>
                  <a:srgbClr val="000000"/>
                </a:solidFill>
              </a:rPr>
              <a:t>GREAT data collection: 97% of children were willing to play, mean # trials completed: 32/41	</a:t>
            </a:r>
          </a:p>
          <a:p>
            <a:pPr indent="-228600" lvl="0" marL="457200" rtl="0" algn="just">
              <a:spcBef>
                <a:spcPts val="0"/>
              </a:spcBef>
              <a:buClr>
                <a:srgbClr val="000000"/>
              </a:buClr>
              <a:buChar char="●"/>
            </a:pPr>
            <a:r>
              <a:rPr lang="en">
                <a:solidFill>
                  <a:srgbClr val="000000"/>
                </a:solidFill>
              </a:rPr>
              <a:t>Problematic confound with language exposure &amp; small sample size	</a:t>
            </a:r>
          </a:p>
          <a:p>
            <a:pPr indent="-228600" lvl="1" marL="914400" rtl="0" algn="just">
              <a:spcBef>
                <a:spcPts val="0"/>
              </a:spcBef>
              <a:buClr>
                <a:srgbClr val="000000"/>
              </a:buClr>
              <a:buChar char="○"/>
            </a:pPr>
            <a:r>
              <a:rPr lang="en">
                <a:solidFill>
                  <a:srgbClr val="000000"/>
                </a:solidFill>
              </a:rPr>
              <a:t>Test in other Parisian creches to have more monolinguals -- but then they may vary less in SES</a:t>
            </a:r>
          </a:p>
          <a:p>
            <a:pPr indent="-228600" lvl="1" marL="914400" rtl="0" algn="just">
              <a:spcBef>
                <a:spcPts val="0"/>
              </a:spcBef>
              <a:buClr>
                <a:srgbClr val="000000"/>
              </a:buClr>
              <a:buChar char="○"/>
            </a:pPr>
            <a:r>
              <a:rPr lang="en">
                <a:solidFill>
                  <a:srgbClr val="000000"/>
                </a:solidFill>
              </a:rPr>
              <a:t>Test in less urban areas of France</a:t>
            </a:r>
          </a:p>
          <a:p>
            <a:pPr indent="-228600" lvl="1" marL="914400" rtl="0" algn="just">
              <a:spcBef>
                <a:spcPts val="0"/>
              </a:spcBef>
              <a:buClr>
                <a:srgbClr val="000000"/>
              </a:buClr>
              <a:buChar char="○"/>
            </a:pPr>
            <a:r>
              <a:rPr lang="en">
                <a:solidFill>
                  <a:srgbClr val="000000"/>
                </a:solidFill>
              </a:rPr>
              <a:t>Ongoing work: Similar test in Argentina, with populations widely varying in SES	</a:t>
            </a:r>
          </a:p>
          <a:p>
            <a:pPr indent="-228600" lvl="0" marL="457200" algn="just">
              <a:spcBef>
                <a:spcPts val="0"/>
              </a:spcBef>
              <a:buClr>
                <a:srgbClr val="000000"/>
              </a:buClr>
              <a:buChar char="●"/>
            </a:pPr>
            <a:r>
              <a:rPr lang="en">
                <a:solidFill>
                  <a:srgbClr val="000000"/>
                </a:solidFill>
              </a:rPr>
              <a:t>But how big would we expect the effect to be → Meta-analysis of extant work might be necessary &amp; samples may end up being too large…	</a:t>
            </a:r>
            <a:br>
              <a:rPr lang="en">
                <a:solidFill>
                  <a:srgbClr val="000000"/>
                </a:solidFill>
              </a:rPr>
            </a:b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PART THREE: LEXICAL FACTORS</a:t>
            </a: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Predicting success for individual lexical items </a:t>
            </a:r>
          </a:p>
        </p:txBody>
      </p:sp>
      <p:sp>
        <p:nvSpPr>
          <p:cNvPr id="327" name="Shape 32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t>Scientific question: </a:t>
            </a:r>
            <a:r>
              <a:rPr lang="en" u="sng"/>
              <a:t>Can inherent properties of words predict later knowledge?</a:t>
            </a:r>
          </a:p>
          <a:p>
            <a:pPr lvl="0">
              <a:spcBef>
                <a:spcPts val="0"/>
              </a:spcBef>
              <a:buClr>
                <a:schemeClr val="dk1"/>
              </a:buClr>
              <a:buSzPct val="61111"/>
              <a:buFont typeface="Arial"/>
              <a:buNone/>
            </a:pPr>
            <a:r>
              <a:rPr lang="en"/>
              <a:t>To answer this question: we focus on variance across lexical items collapsing across individual children</a:t>
            </a:r>
          </a:p>
          <a:p>
            <a:pPr lvl="0">
              <a:spcBef>
                <a:spcPts val="0"/>
              </a:spcBef>
              <a:buClr>
                <a:schemeClr val="dk1"/>
              </a:buClr>
              <a:buSzPct val="61111"/>
              <a:buFont typeface="Arial"/>
              <a:buNone/>
            </a:pPr>
            <a:r>
              <a:rPr lang="en"/>
              <a:t> </a:t>
            </a:r>
            <a:r>
              <a:rPr i="1" lang="en"/>
              <a:t>DISCLAIMER: We will use the touchscreen performance, which reflects not only children’s knowledge of the word but also ease of processing </a:t>
            </a:r>
          </a:p>
          <a:p>
            <a:pPr lvl="0" algn="ctr">
              <a:spcBef>
                <a:spcPts val="0"/>
              </a:spcBef>
              <a:buClr>
                <a:schemeClr val="dk1"/>
              </a:buClr>
              <a:buSzPct val="61111"/>
              <a:buFont typeface="Arial"/>
              <a:buNone/>
            </a:pPr>
            <a:r>
              <a:rPr i="1" lang="en"/>
              <a:t>                             Not relying on parent’s estimation of vocabulary knowledge of their children</a:t>
            </a:r>
          </a:p>
          <a:p>
            <a:pPr lvl="0">
              <a:spcBef>
                <a:spcPts val="0"/>
              </a:spcBef>
              <a:buClr>
                <a:schemeClr val="dk1"/>
              </a:buClr>
              <a:buSzPct val="61111"/>
              <a:buFont typeface="Arial"/>
              <a:buNone/>
            </a:pPr>
            <a:r>
              <a:t/>
            </a:r>
            <a:endParaRPr/>
          </a:p>
          <a:p>
            <a:pPr lvl="0" rtl="0">
              <a:spcBef>
                <a:spcPts val="0"/>
              </a:spcBef>
              <a:buClr>
                <a:schemeClr val="dk1"/>
              </a:buClr>
              <a:buSzPct val="61111"/>
              <a:buFont typeface="Arial"/>
              <a:buNone/>
            </a:pPr>
            <a:r>
              <a:t/>
            </a:r>
            <a:endParaRPr/>
          </a:p>
          <a:p>
            <a:pPr lvl="0" rtl="0">
              <a:spcBef>
                <a:spcPts val="0"/>
              </a:spcBef>
              <a:buClr>
                <a:schemeClr val="dk1"/>
              </a:buClr>
              <a:buSzPct val="61111"/>
              <a:buFont typeface="Arial"/>
              <a:buNone/>
            </a:pPr>
            <a:r>
              <a:t/>
            </a:r>
            <a:endParaRPr/>
          </a:p>
        </p:txBody>
      </p:sp>
      <p:cxnSp>
        <p:nvCxnSpPr>
          <p:cNvPr id="328" name="Shape 328"/>
          <p:cNvCxnSpPr/>
          <p:nvPr/>
        </p:nvCxnSpPr>
        <p:spPr>
          <a:xfrm>
            <a:off x="1487275" y="3594275"/>
            <a:ext cx="716100" cy="0"/>
          </a:xfrm>
          <a:prstGeom prst="straightConnector1">
            <a:avLst/>
          </a:prstGeom>
          <a:noFill/>
          <a:ln cap="flat" cmpd="sng" w="9525">
            <a:solidFill>
              <a:schemeClr val="dk2"/>
            </a:solidFill>
            <a:prstDash val="solid"/>
            <a:round/>
            <a:headEnd len="lg" w="lg" type="none"/>
            <a:tailEnd len="lg" w="lg" type="triangle"/>
          </a:ln>
        </p:spPr>
      </p:cxnSp>
      <p:pic>
        <p:nvPicPr>
          <p:cNvPr id="329" name="Shape 329"/>
          <p:cNvPicPr preferRelativeResize="0"/>
          <p:nvPr/>
        </p:nvPicPr>
        <p:blipFill>
          <a:blip r:embed="rId3">
            <a:alphaModFix/>
          </a:blip>
          <a:stretch>
            <a:fillRect/>
          </a:stretch>
        </p:blipFill>
        <p:spPr>
          <a:xfrm>
            <a:off x="8082649" y="3758050"/>
            <a:ext cx="955724" cy="1295324"/>
          </a:xfrm>
          <a:prstGeom prst="rect">
            <a:avLst/>
          </a:prstGeom>
          <a:noFill/>
          <a:ln>
            <a:noFill/>
          </a:ln>
        </p:spPr>
      </p:pic>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sz="3000"/>
              <a:t>Predictors studied in previous work</a:t>
            </a:r>
          </a:p>
        </p:txBody>
      </p:sp>
      <p:sp>
        <p:nvSpPr>
          <p:cNvPr id="335" name="Shape 335"/>
          <p:cNvSpPr txBox="1"/>
          <p:nvPr>
            <p:ph idx="1" type="body"/>
          </p:nvPr>
        </p:nvSpPr>
        <p:spPr>
          <a:xfrm>
            <a:off x="1244600" y="1806750"/>
            <a:ext cx="2716200" cy="1530000"/>
          </a:xfrm>
          <a:prstGeom prst="rect">
            <a:avLst/>
          </a:prstGeom>
        </p:spPr>
        <p:txBody>
          <a:bodyPr anchorCtr="0" anchor="t" bIns="91425" lIns="91425" rIns="91425" tIns="91425">
            <a:noAutofit/>
          </a:bodyPr>
          <a:lstStyle/>
          <a:p>
            <a:pPr indent="-317500" lvl="0" marL="457200" rtl="0">
              <a:spcBef>
                <a:spcPts val="0"/>
              </a:spcBef>
              <a:buSzPct val="100000"/>
              <a:buChar char="-"/>
            </a:pPr>
            <a:r>
              <a:rPr lang="en" sz="1400"/>
              <a:t>Total frequency</a:t>
            </a:r>
          </a:p>
          <a:p>
            <a:pPr indent="-317500" lvl="0" marL="457200">
              <a:spcBef>
                <a:spcPts val="0"/>
              </a:spcBef>
              <a:buSzPct val="100000"/>
              <a:buChar char="-"/>
            </a:pPr>
            <a:r>
              <a:rPr lang="en" sz="1400"/>
              <a:t>Frequency in isolation</a:t>
            </a:r>
          </a:p>
          <a:p>
            <a:pPr indent="-317500" lvl="0" marL="457200" rtl="0">
              <a:spcBef>
                <a:spcPts val="0"/>
              </a:spcBef>
              <a:buSzPct val="100000"/>
              <a:buChar char="-"/>
            </a:pPr>
            <a:r>
              <a:rPr lang="en" sz="1400"/>
              <a:t>Mean Length of Utterances containing it</a:t>
            </a:r>
          </a:p>
          <a:p>
            <a:pPr indent="-317500" lvl="0" marL="457200" rtl="0">
              <a:spcBef>
                <a:spcPts val="0"/>
              </a:spcBef>
              <a:buSzPct val="100000"/>
              <a:buChar char="-"/>
            </a:pPr>
            <a:r>
              <a:rPr lang="en" sz="1400"/>
              <a:t>Phonotactic frequency</a:t>
            </a:r>
          </a:p>
          <a:p>
            <a:pPr lvl="0">
              <a:spcBef>
                <a:spcPts val="0"/>
              </a:spcBef>
              <a:buNone/>
            </a:pPr>
            <a:r>
              <a:t/>
            </a:r>
            <a:endParaRPr sz="1400"/>
          </a:p>
          <a:p>
            <a:pPr lvl="0">
              <a:spcBef>
                <a:spcPts val="0"/>
              </a:spcBef>
              <a:buNone/>
            </a:pPr>
            <a:r>
              <a:t/>
            </a:r>
            <a:endParaRPr sz="1400"/>
          </a:p>
        </p:txBody>
      </p:sp>
      <p:sp>
        <p:nvSpPr>
          <p:cNvPr id="336" name="Shape 336"/>
          <p:cNvSpPr/>
          <p:nvPr/>
        </p:nvSpPr>
        <p:spPr>
          <a:xfrm>
            <a:off x="1483250" y="1120100"/>
            <a:ext cx="1948800" cy="379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Input-Related Factors</a:t>
            </a:r>
          </a:p>
        </p:txBody>
      </p:sp>
      <p:sp>
        <p:nvSpPr>
          <p:cNvPr id="337" name="Shape 337"/>
          <p:cNvSpPr/>
          <p:nvPr/>
        </p:nvSpPr>
        <p:spPr>
          <a:xfrm>
            <a:off x="5838300" y="1120100"/>
            <a:ext cx="1798800" cy="379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Conceptual Factors</a:t>
            </a:r>
          </a:p>
        </p:txBody>
      </p:sp>
      <p:sp>
        <p:nvSpPr>
          <p:cNvPr id="338" name="Shape 338"/>
          <p:cNvSpPr txBox="1"/>
          <p:nvPr>
            <p:ph idx="1" type="body"/>
          </p:nvPr>
        </p:nvSpPr>
        <p:spPr>
          <a:xfrm>
            <a:off x="5437850" y="1633725"/>
            <a:ext cx="2814600" cy="1530000"/>
          </a:xfrm>
          <a:prstGeom prst="rect">
            <a:avLst/>
          </a:prstGeom>
        </p:spPr>
        <p:txBody>
          <a:bodyPr anchorCtr="0" anchor="t" bIns="91425" lIns="91425" rIns="91425" tIns="91425">
            <a:noAutofit/>
          </a:bodyPr>
          <a:lstStyle/>
          <a:p>
            <a:pPr indent="-317500" lvl="0" marL="457200" rtl="0">
              <a:spcBef>
                <a:spcPts val="0"/>
              </a:spcBef>
              <a:buSzPct val="100000"/>
              <a:buChar char="-"/>
            </a:pPr>
            <a:r>
              <a:rPr lang="en" sz="1400"/>
              <a:t>Concreteness</a:t>
            </a:r>
          </a:p>
          <a:p>
            <a:pPr indent="-317500" lvl="0" marL="457200" rtl="0">
              <a:spcBef>
                <a:spcPts val="0"/>
              </a:spcBef>
              <a:buSzPct val="100000"/>
              <a:buChar char="-"/>
            </a:pPr>
            <a:r>
              <a:rPr lang="en" sz="1400"/>
              <a:t>Babiness (Baby-talk-like-ness)</a:t>
            </a:r>
          </a:p>
          <a:p>
            <a:pPr indent="-317500" lvl="0" marL="457200" rtl="0">
              <a:spcBef>
                <a:spcPts val="0"/>
              </a:spcBef>
              <a:buSzPct val="100000"/>
              <a:buChar char="-"/>
            </a:pPr>
            <a:r>
              <a:rPr lang="en" sz="1400"/>
              <a:t>Iconicity</a:t>
            </a:r>
          </a:p>
          <a:p>
            <a:pPr indent="-317500" lvl="0" marL="457200" rtl="0">
              <a:spcBef>
                <a:spcPts val="0"/>
              </a:spcBef>
              <a:buSzPct val="100000"/>
              <a:buChar char="-"/>
            </a:pPr>
            <a:r>
              <a:rPr lang="en" sz="1400"/>
              <a:t>Valence (happy- unhappy)</a:t>
            </a:r>
          </a:p>
          <a:p>
            <a:pPr indent="-317500" lvl="0" marL="457200" rtl="0">
              <a:spcBef>
                <a:spcPts val="0"/>
              </a:spcBef>
              <a:buSzPct val="100000"/>
              <a:buChar char="-"/>
            </a:pPr>
            <a:r>
              <a:rPr lang="en" sz="1400"/>
              <a:t>Arousal (excited - calm)</a:t>
            </a:r>
          </a:p>
          <a:p>
            <a:pPr lvl="0" rtl="0">
              <a:spcBef>
                <a:spcPts val="0"/>
              </a:spcBef>
              <a:buNone/>
            </a:pPr>
            <a:r>
              <a:t/>
            </a:r>
            <a:endParaRPr sz="1400"/>
          </a:p>
          <a:p>
            <a:pPr lvl="0" rtl="0">
              <a:spcBef>
                <a:spcPts val="0"/>
              </a:spcBef>
              <a:buNone/>
            </a:pPr>
            <a:r>
              <a:t/>
            </a:r>
            <a:endParaRPr sz="1400"/>
          </a:p>
        </p:txBody>
      </p:sp>
      <p:sp>
        <p:nvSpPr>
          <p:cNvPr id="339" name="Shape 339"/>
          <p:cNvSpPr txBox="1"/>
          <p:nvPr/>
        </p:nvSpPr>
        <p:spPr>
          <a:xfrm>
            <a:off x="4047375" y="3929000"/>
            <a:ext cx="1499100" cy="530100"/>
          </a:xfrm>
          <a:prstGeom prst="rect">
            <a:avLst/>
          </a:prstGeom>
          <a:noFill/>
          <a:ln>
            <a:noFill/>
          </a:ln>
        </p:spPr>
        <p:txBody>
          <a:bodyPr anchorCtr="0" anchor="t" bIns="91425" lIns="91425" rIns="91425" tIns="91425">
            <a:noAutofit/>
          </a:bodyPr>
          <a:lstStyle/>
          <a:p>
            <a:pPr lvl="0">
              <a:spcBef>
                <a:spcPts val="0"/>
              </a:spcBef>
              <a:buNone/>
            </a:pPr>
            <a:r>
              <a:rPr lang="en"/>
              <a:t>Not exhaustive!</a:t>
            </a: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sz="3000"/>
              <a:t>Predictors studied in present work</a:t>
            </a:r>
          </a:p>
          <a:p>
            <a:pPr lvl="0" rtl="0">
              <a:spcBef>
                <a:spcPts val="0"/>
              </a:spcBef>
              <a:buNone/>
            </a:pPr>
            <a:r>
              <a:t/>
            </a:r>
            <a:endParaRPr sz="3000"/>
          </a:p>
        </p:txBody>
      </p:sp>
      <p:sp>
        <p:nvSpPr>
          <p:cNvPr id="345" name="Shape 345"/>
          <p:cNvSpPr txBox="1"/>
          <p:nvPr>
            <p:ph idx="1" type="body"/>
          </p:nvPr>
        </p:nvSpPr>
        <p:spPr>
          <a:xfrm>
            <a:off x="1244600" y="1806750"/>
            <a:ext cx="2426100" cy="1530000"/>
          </a:xfrm>
          <a:prstGeom prst="rect">
            <a:avLst/>
          </a:prstGeom>
        </p:spPr>
        <p:txBody>
          <a:bodyPr anchorCtr="0" anchor="t" bIns="91425" lIns="91425" rIns="91425" tIns="91425">
            <a:noAutofit/>
          </a:bodyPr>
          <a:lstStyle/>
          <a:p>
            <a:pPr indent="-317500" lvl="0" marL="457200" rtl="0">
              <a:spcBef>
                <a:spcPts val="0"/>
              </a:spcBef>
              <a:buClr>
                <a:srgbClr val="4A86E8"/>
              </a:buClr>
              <a:buSzPct val="100000"/>
              <a:buChar char="-"/>
            </a:pPr>
            <a:r>
              <a:rPr lang="en" sz="1400">
                <a:solidFill>
                  <a:srgbClr val="4A86E8"/>
                </a:solidFill>
              </a:rPr>
              <a:t>Total frequency</a:t>
            </a:r>
          </a:p>
          <a:p>
            <a:pPr indent="-317500" lvl="0" marL="457200" rtl="0">
              <a:spcBef>
                <a:spcPts val="0"/>
              </a:spcBef>
              <a:buClr>
                <a:srgbClr val="4A86E8"/>
              </a:buClr>
              <a:buSzPct val="100000"/>
              <a:buChar char="-"/>
            </a:pPr>
            <a:r>
              <a:rPr lang="en" sz="1400">
                <a:solidFill>
                  <a:srgbClr val="4A86E8"/>
                </a:solidFill>
              </a:rPr>
              <a:t>Frequency in isolation</a:t>
            </a:r>
          </a:p>
          <a:p>
            <a:pPr indent="-317500" lvl="0" marL="457200" rtl="0">
              <a:spcBef>
                <a:spcPts val="0"/>
              </a:spcBef>
              <a:buSzPct val="100000"/>
              <a:buChar char="-"/>
            </a:pPr>
            <a:r>
              <a:rPr lang="en" sz="1400" strike="sngStrike"/>
              <a:t>Mean Length Utterance</a:t>
            </a:r>
          </a:p>
          <a:p>
            <a:pPr indent="-317500" lvl="0" marL="457200" rtl="0">
              <a:spcBef>
                <a:spcPts val="0"/>
              </a:spcBef>
              <a:buSzPct val="100000"/>
              <a:buChar char="-"/>
            </a:pPr>
            <a:r>
              <a:rPr lang="en" sz="1400" strike="sngStrike"/>
              <a:t>Phonotactic frequency</a:t>
            </a:r>
          </a:p>
          <a:p>
            <a:pPr indent="-317500" lvl="0" marL="457200" rtl="0">
              <a:spcBef>
                <a:spcPts val="0"/>
              </a:spcBef>
              <a:buClr>
                <a:srgbClr val="0000FF"/>
              </a:buClr>
              <a:buSzPct val="100000"/>
              <a:buChar char="-"/>
            </a:pPr>
            <a:r>
              <a:rPr lang="en" sz="1400">
                <a:solidFill>
                  <a:srgbClr val="0000FF"/>
                </a:solidFill>
              </a:rPr>
              <a:t>Burstiness</a:t>
            </a:r>
          </a:p>
          <a:p>
            <a:pPr lvl="0" rtl="0">
              <a:spcBef>
                <a:spcPts val="0"/>
              </a:spcBef>
              <a:buNone/>
            </a:pPr>
            <a:r>
              <a:t/>
            </a:r>
            <a:endParaRPr sz="1400"/>
          </a:p>
          <a:p>
            <a:pPr lvl="0" rtl="0">
              <a:spcBef>
                <a:spcPts val="0"/>
              </a:spcBef>
              <a:buNone/>
            </a:pPr>
            <a:r>
              <a:t/>
            </a:r>
            <a:endParaRPr sz="1400"/>
          </a:p>
        </p:txBody>
      </p:sp>
      <p:sp>
        <p:nvSpPr>
          <p:cNvPr id="346" name="Shape 346"/>
          <p:cNvSpPr/>
          <p:nvPr/>
        </p:nvSpPr>
        <p:spPr>
          <a:xfrm>
            <a:off x="1483250" y="1120100"/>
            <a:ext cx="1948800" cy="379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Input-Related Factors</a:t>
            </a:r>
          </a:p>
        </p:txBody>
      </p:sp>
      <p:sp>
        <p:nvSpPr>
          <p:cNvPr id="347" name="Shape 347"/>
          <p:cNvSpPr/>
          <p:nvPr/>
        </p:nvSpPr>
        <p:spPr>
          <a:xfrm>
            <a:off x="5838300" y="1120100"/>
            <a:ext cx="1777200" cy="379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Conceptual Factors</a:t>
            </a:r>
          </a:p>
        </p:txBody>
      </p:sp>
      <p:sp>
        <p:nvSpPr>
          <p:cNvPr id="348" name="Shape 348"/>
          <p:cNvSpPr txBox="1"/>
          <p:nvPr>
            <p:ph idx="1" type="body"/>
          </p:nvPr>
        </p:nvSpPr>
        <p:spPr>
          <a:xfrm>
            <a:off x="5465375" y="1806750"/>
            <a:ext cx="2814600" cy="1530000"/>
          </a:xfrm>
          <a:prstGeom prst="rect">
            <a:avLst/>
          </a:prstGeom>
        </p:spPr>
        <p:txBody>
          <a:bodyPr anchorCtr="0" anchor="t" bIns="91425" lIns="91425" rIns="91425" tIns="91425">
            <a:noAutofit/>
          </a:bodyPr>
          <a:lstStyle/>
          <a:p>
            <a:pPr indent="-317500" lvl="0" marL="457200" rtl="0">
              <a:spcBef>
                <a:spcPts val="0"/>
              </a:spcBef>
              <a:buClr>
                <a:srgbClr val="4A86E8"/>
              </a:buClr>
              <a:buSzPct val="100000"/>
              <a:buChar char="-"/>
            </a:pPr>
            <a:r>
              <a:rPr lang="en" sz="1400">
                <a:solidFill>
                  <a:srgbClr val="4A86E8"/>
                </a:solidFill>
              </a:rPr>
              <a:t>Concreteness</a:t>
            </a:r>
          </a:p>
          <a:p>
            <a:pPr indent="-317500" lvl="0" marL="457200" rtl="0">
              <a:spcBef>
                <a:spcPts val="0"/>
              </a:spcBef>
              <a:buSzPct val="100000"/>
              <a:buChar char="-"/>
            </a:pPr>
            <a:r>
              <a:rPr lang="en" sz="1400" strike="sngStrike"/>
              <a:t>Babiness (Baby-talk-like-ness)</a:t>
            </a:r>
          </a:p>
          <a:p>
            <a:pPr indent="-317500" lvl="0" marL="457200" rtl="0">
              <a:spcBef>
                <a:spcPts val="0"/>
              </a:spcBef>
              <a:buSzPct val="100000"/>
              <a:buChar char="-"/>
            </a:pPr>
            <a:r>
              <a:rPr lang="en" sz="1400" strike="sngStrike"/>
              <a:t>Iconicity</a:t>
            </a:r>
          </a:p>
          <a:p>
            <a:pPr indent="-317500" lvl="0" marL="457200" rtl="0">
              <a:spcBef>
                <a:spcPts val="0"/>
              </a:spcBef>
              <a:buSzPct val="100000"/>
              <a:buChar char="-"/>
            </a:pPr>
            <a:r>
              <a:rPr lang="en" sz="1400" strike="sngStrike"/>
              <a:t>Valence (happy- unhappy)</a:t>
            </a:r>
          </a:p>
          <a:p>
            <a:pPr indent="-317500" lvl="0" marL="457200" rtl="0">
              <a:spcBef>
                <a:spcPts val="0"/>
              </a:spcBef>
              <a:buSzPct val="100000"/>
              <a:buChar char="-"/>
            </a:pPr>
            <a:r>
              <a:rPr lang="en" sz="1400" strike="sngStrike"/>
              <a:t>Arousal (excited - calm)</a:t>
            </a:r>
          </a:p>
          <a:p>
            <a:pPr lvl="0" rtl="0">
              <a:spcBef>
                <a:spcPts val="0"/>
              </a:spcBef>
              <a:buNone/>
            </a:pPr>
            <a:r>
              <a:t/>
            </a:r>
            <a:endParaRPr sz="1400"/>
          </a:p>
          <a:p>
            <a:pPr lvl="0" rtl="0">
              <a:spcBef>
                <a:spcPts val="0"/>
              </a:spcBef>
              <a:buNone/>
            </a:pPr>
            <a:r>
              <a:t/>
            </a:r>
            <a:endParaRPr sz="1400"/>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Burstiness</a:t>
            </a:r>
          </a:p>
        </p:txBody>
      </p:sp>
      <p:pic>
        <p:nvPicPr>
          <p:cNvPr id="354" name="Shape 354"/>
          <p:cNvPicPr preferRelativeResize="0"/>
          <p:nvPr/>
        </p:nvPicPr>
        <p:blipFill>
          <a:blip r:embed="rId3">
            <a:alphaModFix/>
          </a:blip>
          <a:stretch>
            <a:fillRect/>
          </a:stretch>
        </p:blipFill>
        <p:spPr>
          <a:xfrm>
            <a:off x="1852537" y="1403937"/>
            <a:ext cx="5915025" cy="885825"/>
          </a:xfrm>
          <a:prstGeom prst="rect">
            <a:avLst/>
          </a:prstGeom>
          <a:noFill/>
          <a:ln>
            <a:noFill/>
          </a:ln>
        </p:spPr>
      </p:pic>
      <p:pic>
        <p:nvPicPr>
          <p:cNvPr id="355" name="Shape 355"/>
          <p:cNvPicPr preferRelativeResize="0"/>
          <p:nvPr/>
        </p:nvPicPr>
        <p:blipFill>
          <a:blip r:embed="rId4">
            <a:alphaModFix/>
          </a:blip>
          <a:stretch>
            <a:fillRect/>
          </a:stretch>
        </p:blipFill>
        <p:spPr>
          <a:xfrm>
            <a:off x="1843025" y="3321712"/>
            <a:ext cx="5934075" cy="809625"/>
          </a:xfrm>
          <a:prstGeom prst="rect">
            <a:avLst/>
          </a:prstGeom>
          <a:noFill/>
          <a:ln>
            <a:noFill/>
          </a:ln>
        </p:spPr>
      </p:pic>
      <p:sp>
        <p:nvSpPr>
          <p:cNvPr id="356" name="Shape 356"/>
          <p:cNvSpPr txBox="1"/>
          <p:nvPr/>
        </p:nvSpPr>
        <p:spPr>
          <a:xfrm>
            <a:off x="1933575" y="4328250"/>
            <a:ext cx="1584300" cy="377700"/>
          </a:xfrm>
          <a:prstGeom prst="rect">
            <a:avLst/>
          </a:prstGeom>
          <a:noFill/>
          <a:ln>
            <a:noFill/>
          </a:ln>
        </p:spPr>
        <p:txBody>
          <a:bodyPr anchorCtr="0" anchor="t" bIns="91425" lIns="91425" rIns="91425" tIns="91425">
            <a:noAutofit/>
          </a:bodyPr>
          <a:lstStyle/>
          <a:p>
            <a:pPr lvl="0">
              <a:spcBef>
                <a:spcPts val="0"/>
              </a:spcBef>
              <a:buNone/>
            </a:pPr>
            <a:r>
              <a:rPr lang="en"/>
              <a:t>Frequency = 820	            	 	 	 		</a:t>
            </a:r>
          </a:p>
          <a:p>
            <a:pPr lvl="0">
              <a:spcBef>
                <a:spcPts val="0"/>
              </a:spcBef>
              <a:buClr>
                <a:schemeClr val="dk1"/>
              </a:buClr>
              <a:buSzPct val="100000"/>
              <a:buFont typeface="Arial"/>
              <a:buNone/>
            </a:pPr>
            <a:r>
              <a:rPr lang="en" sz="1100">
                <a:solidFill>
                  <a:schemeClr val="dk1"/>
                </a:solidFill>
              </a:rPr>
              <a:t>			</a:t>
            </a:r>
          </a:p>
          <a:p>
            <a:pPr lvl="0">
              <a:spcBef>
                <a:spcPts val="0"/>
              </a:spcBef>
              <a:buClr>
                <a:schemeClr val="dk1"/>
              </a:buClr>
              <a:buSzPct val="100000"/>
              <a:buFont typeface="Arial"/>
              <a:buNone/>
            </a:pPr>
            <a:r>
              <a:rPr lang="en" sz="1100">
                <a:solidFill>
                  <a:schemeClr val="dk1"/>
                </a:solidFill>
              </a:rPr>
              <a:t>				</a:t>
            </a:r>
          </a:p>
          <a:p>
            <a:pPr lvl="0">
              <a:spcBef>
                <a:spcPts val="0"/>
              </a:spcBef>
              <a:buClr>
                <a:schemeClr val="dk1"/>
              </a:buClr>
              <a:buSzPct val="100000"/>
              <a:buFont typeface="Arial"/>
              <a:buNone/>
            </a:pPr>
            <a:r>
              <a:rPr lang="en" sz="1100">
                <a:solidFill>
                  <a:schemeClr val="dk1"/>
                </a:solidFill>
              </a:rPr>
              <a:t>					</a:t>
            </a:r>
          </a:p>
          <a:p>
            <a:pPr lvl="0">
              <a:spcBef>
                <a:spcPts val="0"/>
              </a:spcBef>
              <a:buClr>
                <a:schemeClr val="dk1"/>
              </a:buClr>
              <a:buSzPct val="100000"/>
              <a:buFont typeface="Arial"/>
              <a:buNone/>
            </a:pPr>
            <a:r>
              <a:rPr lang="en" sz="1100">
                <a:solidFill>
                  <a:schemeClr val="dk1"/>
                </a:solidFill>
              </a:rPr>
              <a:t>				</a:t>
            </a:r>
          </a:p>
          <a:p>
            <a:pPr lvl="0">
              <a:spcBef>
                <a:spcPts val="0"/>
              </a:spcBef>
              <a:buClr>
                <a:schemeClr val="dk1"/>
              </a:buClr>
              <a:buSzPct val="100000"/>
              <a:buFont typeface="Arial"/>
              <a:buNone/>
            </a:pPr>
            <a:r>
              <a:rPr lang="en" sz="1100">
                <a:solidFill>
                  <a:schemeClr val="dk1"/>
                </a:solidFill>
              </a:rPr>
              <a:t>			</a:t>
            </a:r>
          </a:p>
          <a:p>
            <a:pPr lvl="0">
              <a:spcBef>
                <a:spcPts val="0"/>
              </a:spcBef>
              <a:buClr>
                <a:schemeClr val="dk1"/>
              </a:buClr>
              <a:buSzPct val="100000"/>
              <a:buFont typeface="Arial"/>
              <a:buNone/>
            </a:pPr>
            <a:r>
              <a:rPr lang="en" sz="1100">
                <a:solidFill>
                  <a:schemeClr val="dk1"/>
                </a:solidFill>
              </a:rPr>
              <a:t>		</a:t>
            </a:r>
          </a:p>
          <a:p>
            <a:pPr lvl="0">
              <a:spcBef>
                <a:spcPts val="0"/>
              </a:spcBef>
              <a:buNone/>
            </a:pPr>
            <a:r>
              <a:rPr lang="en"/>
              <a:t> </a:t>
            </a:r>
          </a:p>
        </p:txBody>
      </p:sp>
      <p:sp>
        <p:nvSpPr>
          <p:cNvPr id="357" name="Shape 357"/>
          <p:cNvSpPr txBox="1"/>
          <p:nvPr/>
        </p:nvSpPr>
        <p:spPr>
          <a:xfrm>
            <a:off x="4251925" y="1083500"/>
            <a:ext cx="894600" cy="377700"/>
          </a:xfrm>
          <a:prstGeom prst="rect">
            <a:avLst/>
          </a:prstGeom>
          <a:noFill/>
          <a:ln>
            <a:noFill/>
          </a:ln>
        </p:spPr>
        <p:txBody>
          <a:bodyPr anchorCtr="0" anchor="t" bIns="91425" lIns="91425" rIns="91425" tIns="91425">
            <a:noAutofit/>
          </a:bodyPr>
          <a:lstStyle/>
          <a:p>
            <a:pPr lvl="0">
              <a:spcBef>
                <a:spcPts val="0"/>
              </a:spcBef>
              <a:buNone/>
            </a:pPr>
            <a:r>
              <a:rPr lang="en"/>
              <a:t>“Theory”</a:t>
            </a:r>
          </a:p>
        </p:txBody>
      </p:sp>
      <p:sp>
        <p:nvSpPr>
          <p:cNvPr id="358" name="Shape 358"/>
          <p:cNvSpPr txBox="1"/>
          <p:nvPr/>
        </p:nvSpPr>
        <p:spPr>
          <a:xfrm>
            <a:off x="4352425" y="3058150"/>
            <a:ext cx="693600" cy="377700"/>
          </a:xfrm>
          <a:prstGeom prst="rect">
            <a:avLst/>
          </a:prstGeom>
          <a:noFill/>
          <a:ln>
            <a:noFill/>
          </a:ln>
        </p:spPr>
        <p:txBody>
          <a:bodyPr anchorCtr="0" anchor="t" bIns="91425" lIns="91425" rIns="91425" tIns="91425">
            <a:noAutofit/>
          </a:bodyPr>
          <a:lstStyle/>
          <a:p>
            <a:pPr lvl="0" rtl="0">
              <a:spcBef>
                <a:spcPts val="0"/>
              </a:spcBef>
              <a:buNone/>
            </a:pPr>
            <a:r>
              <a:rPr lang="en"/>
              <a:t>“Also”</a:t>
            </a:r>
          </a:p>
        </p:txBody>
      </p:sp>
      <p:sp>
        <p:nvSpPr>
          <p:cNvPr id="359" name="Shape 359"/>
          <p:cNvSpPr txBox="1"/>
          <p:nvPr/>
        </p:nvSpPr>
        <p:spPr>
          <a:xfrm>
            <a:off x="6245675" y="300600"/>
            <a:ext cx="2360100" cy="523200"/>
          </a:xfrm>
          <a:prstGeom prst="rect">
            <a:avLst/>
          </a:prstGeom>
          <a:noFill/>
          <a:ln>
            <a:noFill/>
          </a:ln>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sp>
        <p:nvSpPr>
          <p:cNvPr id="360" name="Shape 360"/>
          <p:cNvSpPr txBox="1"/>
          <p:nvPr/>
        </p:nvSpPr>
        <p:spPr>
          <a:xfrm>
            <a:off x="5947400" y="2382900"/>
            <a:ext cx="1584300" cy="377700"/>
          </a:xfrm>
          <a:prstGeom prst="rect">
            <a:avLst/>
          </a:prstGeom>
          <a:noFill/>
          <a:ln>
            <a:noFill/>
          </a:ln>
        </p:spPr>
        <p:txBody>
          <a:bodyPr anchorCtr="0" anchor="t" bIns="91425" lIns="91425" rIns="91425" tIns="91425">
            <a:noAutofit/>
          </a:bodyPr>
          <a:lstStyle/>
          <a:p>
            <a:pPr lvl="0" rtl="0">
              <a:spcBef>
                <a:spcPts val="0"/>
              </a:spcBef>
              <a:buNone/>
            </a:pPr>
            <a:r>
              <a:rPr lang="en"/>
              <a:t>Coeff = 0.42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a:spcBef>
                <a:spcPts val="0"/>
              </a:spcBef>
              <a:buNone/>
            </a:pPr>
            <a:r>
              <a:rPr lang="en">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sz="1100">
                <a:solidFill>
                  <a:schemeClr val="dk1"/>
                </a:solidFill>
              </a:rPr>
              <a:t>		</a:t>
            </a:r>
          </a:p>
          <a:p>
            <a:pPr lvl="0">
              <a:spcBef>
                <a:spcPts val="0"/>
              </a:spcBef>
              <a:buNone/>
            </a:pPr>
            <a:r>
              <a:rPr lang="en"/>
              <a:t> </a:t>
            </a:r>
          </a:p>
          <a:p>
            <a:pPr lvl="0">
              <a:spcBef>
                <a:spcPts val="0"/>
              </a:spcBef>
              <a:buNone/>
            </a:pPr>
            <a:r>
              <a:rPr lang="en" sz="1100">
                <a:solidFill>
                  <a:schemeClr val="dk1"/>
                </a:solidFill>
              </a:rPr>
              <a:t>		</a:t>
            </a:r>
          </a:p>
          <a:p>
            <a:pPr lvl="0">
              <a:spcBef>
                <a:spcPts val="0"/>
              </a:spcBef>
              <a:buNone/>
            </a:pPr>
            <a:r>
              <a:rPr lang="en"/>
              <a:t> </a:t>
            </a:r>
          </a:p>
          <a:p>
            <a:pPr lvl="0">
              <a:spcBef>
                <a:spcPts val="0"/>
              </a:spcBef>
              <a:buClr>
                <a:srgbClr val="000000"/>
              </a:buClr>
              <a:buFont typeface="Arial"/>
              <a:buNone/>
            </a:pPr>
            <a:r>
              <a:t/>
            </a:r>
            <a:endParaRPr sz="1100">
              <a:solidFill>
                <a:schemeClr val="dk1"/>
              </a:solidFill>
            </a:endParaRPr>
          </a:p>
          <a:p>
            <a:pPr lvl="0">
              <a:spcBef>
                <a:spcPts val="0"/>
              </a:spcBef>
              <a:buClr>
                <a:srgbClr val="000000"/>
              </a:buClr>
              <a:buSzPct val="100000"/>
              <a:buFont typeface="Arial"/>
              <a:buNone/>
            </a:pPr>
            <a:r>
              <a:rPr lang="en" sz="1100">
                <a:solidFill>
                  <a:schemeClr val="dk1"/>
                </a:solidFill>
              </a:rPr>
              <a:t>					</a:t>
            </a:r>
          </a:p>
          <a:p>
            <a:pPr lvl="0">
              <a:spcBef>
                <a:spcPts val="0"/>
              </a:spcBef>
              <a:buClr>
                <a:srgbClr val="000000"/>
              </a:buClr>
              <a:buSzPct val="100000"/>
              <a:buFont typeface="Arial"/>
              <a:buNone/>
            </a:pPr>
            <a:r>
              <a:rPr lang="en" sz="1100">
                <a:solidFill>
                  <a:schemeClr val="dk1"/>
                </a:solidFill>
              </a:rPr>
              <a:t>				</a:t>
            </a:r>
          </a:p>
          <a:p>
            <a:pPr lvl="0">
              <a:spcBef>
                <a:spcPts val="0"/>
              </a:spcBef>
              <a:buClr>
                <a:srgbClr val="000000"/>
              </a:buClr>
              <a:buSzPct val="100000"/>
              <a:buFont typeface="Arial"/>
              <a:buNone/>
            </a:pPr>
            <a:r>
              <a:rPr lang="en" sz="1100">
                <a:solidFill>
                  <a:schemeClr val="dk1"/>
                </a:solidFill>
              </a:rPr>
              <a:t>			</a:t>
            </a:r>
          </a:p>
          <a:p>
            <a:pPr lvl="0">
              <a:spcBef>
                <a:spcPts val="0"/>
              </a:spcBef>
              <a:buClr>
                <a:srgbClr val="000000"/>
              </a:buClr>
              <a:buSzPct val="100000"/>
              <a:buFont typeface="Arial"/>
              <a:buNone/>
            </a:pPr>
            <a:r>
              <a:rPr lang="en" sz="1100">
                <a:solidFill>
                  <a:schemeClr val="dk1"/>
                </a:solidFill>
              </a:rPr>
              <a:t>		</a:t>
            </a:r>
          </a:p>
          <a:p>
            <a:pPr lvl="0">
              <a:spcBef>
                <a:spcPts val="0"/>
              </a:spcBef>
              <a:buClr>
                <a:srgbClr val="000000"/>
              </a:buClr>
              <a:buFont typeface="Arial"/>
              <a:buNone/>
            </a:pPr>
            <a:r>
              <a:rPr lang="en"/>
              <a:t> </a:t>
            </a:r>
          </a:p>
          <a:p>
            <a:pPr lvl="0" rtl="0">
              <a:spcBef>
                <a:spcPts val="0"/>
              </a:spcBef>
              <a:buNone/>
            </a:pPr>
            <a:r>
              <a:rPr lang="en" sz="1100">
                <a:solidFill>
                  <a:schemeClr val="dk1"/>
                </a:solidFill>
              </a:rPr>
              <a:t>		</a:t>
            </a:r>
          </a:p>
          <a:p>
            <a:pPr lvl="0" rtl="0">
              <a:spcBef>
                <a:spcPts val="0"/>
              </a:spcBef>
              <a:buNone/>
            </a:pPr>
            <a:r>
              <a:rPr lang="en"/>
              <a:t> </a:t>
            </a:r>
          </a:p>
        </p:txBody>
      </p:sp>
      <p:sp>
        <p:nvSpPr>
          <p:cNvPr id="361" name="Shape 361"/>
          <p:cNvSpPr txBox="1"/>
          <p:nvPr/>
        </p:nvSpPr>
        <p:spPr>
          <a:xfrm>
            <a:off x="1933575" y="2382900"/>
            <a:ext cx="1584300" cy="377700"/>
          </a:xfrm>
          <a:prstGeom prst="rect">
            <a:avLst/>
          </a:prstGeom>
          <a:noFill/>
          <a:ln>
            <a:noFill/>
          </a:ln>
        </p:spPr>
        <p:txBody>
          <a:bodyPr anchorCtr="0" anchor="t" bIns="91425" lIns="91425" rIns="91425" tIns="91425">
            <a:noAutofit/>
          </a:bodyPr>
          <a:lstStyle/>
          <a:p>
            <a:pPr lvl="0" rtl="0">
              <a:spcBef>
                <a:spcPts val="0"/>
              </a:spcBef>
              <a:buNone/>
            </a:pPr>
            <a:r>
              <a:rPr lang="en"/>
              <a:t>Frequency = 820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a:t> </a:t>
            </a:r>
          </a:p>
        </p:txBody>
      </p:sp>
      <p:sp>
        <p:nvSpPr>
          <p:cNvPr id="362" name="Shape 362"/>
          <p:cNvSpPr txBox="1"/>
          <p:nvPr/>
        </p:nvSpPr>
        <p:spPr>
          <a:xfrm>
            <a:off x="2290100" y="4407825"/>
            <a:ext cx="353100" cy="24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63" name="Shape 363"/>
          <p:cNvSpPr txBox="1"/>
          <p:nvPr/>
        </p:nvSpPr>
        <p:spPr>
          <a:xfrm>
            <a:off x="5947400" y="4287900"/>
            <a:ext cx="1584300" cy="377700"/>
          </a:xfrm>
          <a:prstGeom prst="rect">
            <a:avLst/>
          </a:prstGeom>
          <a:noFill/>
          <a:ln>
            <a:noFill/>
          </a:ln>
        </p:spPr>
        <p:txBody>
          <a:bodyPr anchorCtr="0" anchor="t" bIns="91425" lIns="91425" rIns="91425" tIns="91425">
            <a:noAutofit/>
          </a:bodyPr>
          <a:lstStyle/>
          <a:p>
            <a:pPr lvl="0" rtl="0">
              <a:spcBef>
                <a:spcPts val="0"/>
              </a:spcBef>
              <a:buNone/>
            </a:pPr>
            <a:r>
              <a:rPr lang="en"/>
              <a:t>Coeff = 0.85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sz="1100">
                <a:solidFill>
                  <a:schemeClr val="dk1"/>
                </a:solidFill>
              </a:rPr>
              <a:t>		</a:t>
            </a:r>
          </a:p>
          <a:p>
            <a:pPr lvl="0" rtl="0">
              <a:spcBef>
                <a:spcPts val="0"/>
              </a:spcBef>
              <a:buNone/>
            </a:pPr>
            <a:r>
              <a:rPr lang="en"/>
              <a:t> </a:t>
            </a:r>
          </a:p>
          <a:p>
            <a:pPr lvl="0" rtl="0">
              <a:spcBef>
                <a:spcPts val="0"/>
              </a:spcBef>
              <a:buNone/>
            </a:pPr>
            <a:r>
              <a:rPr lang="en" sz="1100">
                <a:solidFill>
                  <a:schemeClr val="dk1"/>
                </a:solidFill>
              </a:rPr>
              <a:t>		</a:t>
            </a:r>
          </a:p>
          <a:p>
            <a:pPr lvl="0" rtl="0">
              <a:spcBef>
                <a:spcPts val="0"/>
              </a:spcBef>
              <a:buNone/>
            </a:pPr>
            <a:r>
              <a:rPr lang="en"/>
              <a:t> </a:t>
            </a:r>
          </a:p>
          <a:p>
            <a:pPr lvl="0" rtl="0">
              <a:spcBef>
                <a:spcPts val="0"/>
              </a:spcBef>
              <a:buClr>
                <a:srgbClr val="000000"/>
              </a:buClr>
              <a:buFont typeface="Arial"/>
              <a:buNone/>
            </a:pPr>
            <a:r>
              <a:t/>
            </a:r>
            <a:endParaRPr sz="1100">
              <a:solidFill>
                <a:schemeClr val="dk1"/>
              </a:solidFill>
            </a:endParaRPr>
          </a:p>
          <a:p>
            <a:pPr lvl="0" rtl="0">
              <a:spcBef>
                <a:spcPts val="0"/>
              </a:spcBef>
              <a:buClr>
                <a:srgbClr val="000000"/>
              </a:buClr>
              <a:buSzPct val="100000"/>
              <a:buFont typeface="Arial"/>
              <a:buNone/>
            </a:pPr>
            <a:r>
              <a:rPr lang="en" sz="1100">
                <a:solidFill>
                  <a:schemeClr val="dk1"/>
                </a:solidFill>
              </a:rPr>
              <a:t>					</a:t>
            </a:r>
          </a:p>
          <a:p>
            <a:pPr lvl="0" rtl="0">
              <a:spcBef>
                <a:spcPts val="0"/>
              </a:spcBef>
              <a:buClr>
                <a:srgbClr val="000000"/>
              </a:buClr>
              <a:buSzPct val="100000"/>
              <a:buFont typeface="Arial"/>
              <a:buNone/>
            </a:pPr>
            <a:r>
              <a:rPr lang="en" sz="1100">
                <a:solidFill>
                  <a:schemeClr val="dk1"/>
                </a:solidFill>
              </a:rPr>
              <a:t>				</a:t>
            </a:r>
          </a:p>
          <a:p>
            <a:pPr lvl="0" rtl="0">
              <a:spcBef>
                <a:spcPts val="0"/>
              </a:spcBef>
              <a:buClr>
                <a:srgbClr val="000000"/>
              </a:buClr>
              <a:buSzPct val="100000"/>
              <a:buFont typeface="Arial"/>
              <a:buNone/>
            </a:pPr>
            <a:r>
              <a:rPr lang="en" sz="1100">
                <a:solidFill>
                  <a:schemeClr val="dk1"/>
                </a:solidFill>
              </a:rPr>
              <a:t>			</a:t>
            </a:r>
          </a:p>
          <a:p>
            <a:pPr lvl="0" rtl="0">
              <a:spcBef>
                <a:spcPts val="0"/>
              </a:spcBef>
              <a:buClr>
                <a:srgbClr val="000000"/>
              </a:buClr>
              <a:buSzPct val="100000"/>
              <a:buFont typeface="Arial"/>
              <a:buNone/>
            </a:pPr>
            <a:r>
              <a:rPr lang="en" sz="1100">
                <a:solidFill>
                  <a:schemeClr val="dk1"/>
                </a:solidFill>
              </a:rPr>
              <a:t>		</a:t>
            </a:r>
          </a:p>
          <a:p>
            <a:pPr lvl="0" rtl="0">
              <a:spcBef>
                <a:spcPts val="0"/>
              </a:spcBef>
              <a:buClr>
                <a:srgbClr val="000000"/>
              </a:buClr>
              <a:buFont typeface="Arial"/>
              <a:buNone/>
            </a:pPr>
            <a:r>
              <a:rPr lang="en"/>
              <a:t> </a:t>
            </a:r>
          </a:p>
          <a:p>
            <a:pPr lvl="0" rtl="0">
              <a:spcBef>
                <a:spcPts val="0"/>
              </a:spcBef>
              <a:buNone/>
            </a:pPr>
            <a:r>
              <a:rPr lang="en" sz="1100">
                <a:solidFill>
                  <a:schemeClr val="dk1"/>
                </a:solidFill>
              </a:rPr>
              <a:t>		</a:t>
            </a:r>
          </a:p>
          <a:p>
            <a:pPr lvl="0" rtl="0">
              <a:spcBef>
                <a:spcPts val="0"/>
              </a:spcBef>
              <a:buNone/>
            </a:pPr>
            <a:r>
              <a:rPr lang="en"/>
              <a:t> </a:t>
            </a: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Input … a CHILDES corpus</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We don’t have the input of children who participated in the study</a:t>
            </a:r>
            <a:br>
              <a:rPr lang="en"/>
            </a:br>
            <a:r>
              <a:rPr lang="en"/>
              <a:t>→ predictors will come from CHILDES (MacWhinney, 2000 )</a:t>
            </a:r>
          </a:p>
          <a:p>
            <a:pPr lvl="0">
              <a:spcBef>
                <a:spcPts val="0"/>
              </a:spcBef>
              <a:buNone/>
            </a:pPr>
            <a:r>
              <a:rPr lang="en"/>
              <a:t>Hypothesis: CHILDES’s French data represent “the true” values </a:t>
            </a:r>
          </a:p>
          <a:p>
            <a:pPr lvl="0" rtl="0">
              <a:spcBef>
                <a:spcPts val="0"/>
              </a:spcBef>
              <a:buNone/>
            </a:pPr>
            <a:r>
              <a:rPr lang="en"/>
              <a:t>Estimation of “innate lexical properties” of the words by collapsing interindividual data from hundreds of children</a:t>
            </a:r>
          </a:p>
          <a:p>
            <a:pPr lvl="0" rtl="0">
              <a:spcBef>
                <a:spcPts val="0"/>
              </a:spcBef>
              <a:buNone/>
            </a:pPr>
            <a:r>
              <a:rPr lang="en"/>
              <a:t>Corpus “France” → Lyon &amp; Paris </a:t>
            </a:r>
          </a:p>
          <a:p>
            <a:pPr lvl="0" rtl="0">
              <a:spcBef>
                <a:spcPts val="0"/>
              </a:spcBef>
              <a:buNone/>
            </a:pPr>
            <a:r>
              <a:rPr lang="en"/>
              <a:t>= more than 500 recordings from children under 3yo</a:t>
            </a:r>
          </a:p>
          <a:p>
            <a:pPr lvl="0" rtl="0">
              <a:spcBef>
                <a:spcPts val="0"/>
              </a:spcBef>
              <a:buNone/>
            </a:pPr>
            <a:r>
              <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Variance across children (cont.)</a:t>
            </a:r>
          </a:p>
        </p:txBody>
      </p:sp>
      <p:sp>
        <p:nvSpPr>
          <p:cNvPr id="84" name="Shape 8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just">
              <a:spcBef>
                <a:spcPts val="0"/>
              </a:spcBef>
              <a:buNone/>
            </a:pPr>
            <a:r>
              <a:rPr lang="en">
                <a:solidFill>
                  <a:srgbClr val="000000"/>
                </a:solidFill>
              </a:rPr>
              <a:t>In this talk, we’ll look at 2 factors that correlate with variance in input amount:</a:t>
            </a:r>
          </a:p>
          <a:p>
            <a:pPr indent="-228600" lvl="0" marL="457200" rtl="0" algn="just">
              <a:spcBef>
                <a:spcPts val="0"/>
              </a:spcBef>
              <a:buClr>
                <a:srgbClr val="000000"/>
              </a:buClr>
              <a:buChar char="-"/>
            </a:pPr>
            <a:r>
              <a:rPr b="1" lang="en">
                <a:solidFill>
                  <a:srgbClr val="000000"/>
                </a:solidFill>
              </a:rPr>
              <a:t>Bilingualism</a:t>
            </a:r>
            <a:r>
              <a:rPr lang="en">
                <a:solidFill>
                  <a:srgbClr val="000000"/>
                </a:solidFill>
              </a:rPr>
              <a:t>: It is likely that when spoken input is split into 2 languages, there will be a smaller amount of each language </a:t>
            </a:r>
            <a:r>
              <a:rPr lang="en">
                <a:solidFill>
                  <a:srgbClr val="6AA84F"/>
                </a:solidFill>
              </a:rPr>
              <a:t>→ PART ONE</a:t>
            </a:r>
          </a:p>
          <a:p>
            <a:pPr lvl="0" rtl="0" algn="just">
              <a:spcBef>
                <a:spcPts val="0"/>
              </a:spcBef>
              <a:buNone/>
            </a:pPr>
            <a:r>
              <a:t/>
            </a:r>
            <a:endParaRPr>
              <a:solidFill>
                <a:srgbClr val="6AA84F"/>
              </a:solidFill>
            </a:endParaRPr>
          </a:p>
          <a:p>
            <a:pPr indent="-228600" lvl="0" marL="457200" rtl="0" algn="just">
              <a:spcBef>
                <a:spcPts val="0"/>
              </a:spcBef>
              <a:buClr>
                <a:srgbClr val="000000"/>
              </a:buClr>
              <a:buChar char="-"/>
            </a:pPr>
            <a:r>
              <a:rPr b="1" lang="en">
                <a:solidFill>
                  <a:srgbClr val="000000"/>
                </a:solidFill>
              </a:rPr>
              <a:t>Socio-economic status</a:t>
            </a:r>
            <a:r>
              <a:rPr lang="en">
                <a:solidFill>
                  <a:srgbClr val="000000"/>
                </a:solidFill>
              </a:rPr>
              <a:t>: Previous work (</a:t>
            </a:r>
            <a:r>
              <a:rPr lang="en" sz="1400">
                <a:solidFill>
                  <a:srgbClr val="000000"/>
                </a:solidFill>
              </a:rPr>
              <a:t>disclaimer: mostly in US</a:t>
            </a:r>
            <a:r>
              <a:rPr lang="en">
                <a:solidFill>
                  <a:srgbClr val="000000"/>
                </a:solidFill>
              </a:rPr>
              <a:t>) suggests that mothers with lower education talk less to their infants </a:t>
            </a:r>
            <a:r>
              <a:rPr lang="en">
                <a:solidFill>
                  <a:srgbClr val="3D85C6"/>
                </a:solidFill>
              </a:rPr>
              <a:t>→ PART TWO</a:t>
            </a:r>
          </a:p>
          <a:p>
            <a:pPr lvl="0" rtl="0" algn="just">
              <a:spcBef>
                <a:spcPts val="0"/>
              </a:spcBef>
              <a:buNone/>
            </a:pPr>
            <a:r>
              <a:t/>
            </a:r>
            <a:endParaRPr>
              <a:solidFill>
                <a:srgbClr val="000000"/>
              </a:solidFill>
            </a:endParaRPr>
          </a:p>
          <a:p>
            <a:pPr lvl="0" rtl="0" algn="just">
              <a:spcBef>
                <a:spcPts val="0"/>
              </a:spcBef>
              <a:buNone/>
            </a:pPr>
            <a:r>
              <a:t/>
            </a:r>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nvSpPr>
        <p:spPr>
          <a:xfrm>
            <a:off x="330550" y="1787150"/>
            <a:ext cx="1994700" cy="6147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Clr>
                <a:schemeClr val="dk1"/>
              </a:buClr>
              <a:buSzPct val="100000"/>
              <a:buFont typeface="Arial"/>
              <a:buNone/>
            </a:pPr>
            <a:r>
              <a:rPr b="1" lang="en" sz="1100"/>
              <a:t>*MOT:</a:t>
            </a:r>
            <a:r>
              <a:rPr lang="en" sz="1100"/>
              <a:t> tu as vu le bateau?</a:t>
            </a:r>
          </a:p>
          <a:p>
            <a:pPr lvl="0">
              <a:spcBef>
                <a:spcPts val="0"/>
              </a:spcBef>
              <a:buClr>
                <a:schemeClr val="dk1"/>
              </a:buClr>
              <a:buSzPct val="100000"/>
              <a:buFont typeface="Arial"/>
              <a:buNone/>
            </a:pPr>
            <a:r>
              <a:rPr lang="en" sz="1100">
                <a:solidFill>
                  <a:schemeClr val="dk1"/>
                </a:solidFill>
              </a:rPr>
              <a:t>*</a:t>
            </a:r>
            <a:r>
              <a:rPr b="1" lang="en" sz="1100">
                <a:solidFill>
                  <a:schemeClr val="dk1"/>
                </a:solidFill>
              </a:rPr>
              <a:t>MOT</a:t>
            </a:r>
            <a:r>
              <a:rPr lang="en" sz="1100">
                <a:solidFill>
                  <a:schemeClr val="dk1"/>
                </a:solidFill>
              </a:rPr>
              <a:t>:	Bateau .</a:t>
            </a:r>
          </a:p>
          <a:p>
            <a:pPr lvl="0">
              <a:spcBef>
                <a:spcPts val="0"/>
              </a:spcBef>
              <a:buClr>
                <a:schemeClr val="dk1"/>
              </a:buClr>
              <a:buSzPct val="100000"/>
              <a:buFont typeface="Arial"/>
              <a:buNone/>
            </a:pPr>
            <a:r>
              <a:rPr lang="en" sz="1100">
                <a:solidFill>
                  <a:schemeClr val="dk1"/>
                </a:solidFill>
              </a:rPr>
              <a:t>*</a:t>
            </a:r>
            <a:r>
              <a:rPr b="1" lang="en" sz="1100">
                <a:solidFill>
                  <a:schemeClr val="dk1"/>
                </a:solidFill>
              </a:rPr>
              <a:t>MOT</a:t>
            </a:r>
            <a:r>
              <a:rPr lang="en" sz="1100">
                <a:solidFill>
                  <a:schemeClr val="dk1"/>
                </a:solidFill>
              </a:rPr>
              <a:t>:	C’est un joli bateau .</a:t>
            </a:r>
            <a:r>
              <a:rPr lang="en" sz="1100"/>
              <a:t> </a:t>
            </a:r>
          </a:p>
          <a:p>
            <a:pPr lvl="0">
              <a:spcBef>
                <a:spcPts val="0"/>
              </a:spcBef>
              <a:buClr>
                <a:schemeClr val="dk1"/>
              </a:buClr>
              <a:buFont typeface="Arial"/>
              <a:buNone/>
            </a:pPr>
            <a:r>
              <a:t/>
            </a:r>
            <a:endParaRPr/>
          </a:p>
        </p:txBody>
      </p:sp>
      <p:cxnSp>
        <p:nvCxnSpPr>
          <p:cNvPr id="375" name="Shape 375"/>
          <p:cNvCxnSpPr>
            <a:stCxn id="376" idx="3"/>
            <a:endCxn id="377" idx="1"/>
          </p:cNvCxnSpPr>
          <p:nvPr/>
        </p:nvCxnSpPr>
        <p:spPr>
          <a:xfrm>
            <a:off x="2111350" y="3713450"/>
            <a:ext cx="1443600" cy="123900"/>
          </a:xfrm>
          <a:prstGeom prst="straightConnector1">
            <a:avLst/>
          </a:prstGeom>
          <a:noFill/>
          <a:ln cap="flat" cmpd="sng" w="9525">
            <a:solidFill>
              <a:schemeClr val="dk2"/>
            </a:solidFill>
            <a:prstDash val="solid"/>
            <a:round/>
            <a:headEnd len="lg" w="lg" type="none"/>
            <a:tailEnd len="lg" w="lg" type="triangle"/>
          </a:ln>
        </p:spPr>
      </p:cxnSp>
      <p:sp>
        <p:nvSpPr>
          <p:cNvPr id="376" name="Shape 376"/>
          <p:cNvSpPr txBox="1"/>
          <p:nvPr/>
        </p:nvSpPr>
        <p:spPr>
          <a:xfrm>
            <a:off x="544450" y="3359750"/>
            <a:ext cx="1566900" cy="7074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100"/>
              <a:t>tu as vu le bateau</a:t>
            </a:r>
          </a:p>
          <a:p>
            <a:pPr lvl="0">
              <a:spcBef>
                <a:spcPts val="0"/>
              </a:spcBef>
              <a:buNone/>
            </a:pPr>
            <a:r>
              <a:rPr lang="en" sz="1100"/>
              <a:t>bateau</a:t>
            </a:r>
          </a:p>
          <a:p>
            <a:pPr lvl="0" rtl="0">
              <a:spcBef>
                <a:spcPts val="0"/>
              </a:spcBef>
              <a:buNone/>
            </a:pPr>
            <a:r>
              <a:rPr lang="en" sz="1100"/>
              <a:t>c est un joli bateau</a:t>
            </a:r>
          </a:p>
        </p:txBody>
      </p:sp>
      <p:cxnSp>
        <p:nvCxnSpPr>
          <p:cNvPr id="378" name="Shape 378"/>
          <p:cNvCxnSpPr>
            <a:stCxn id="374" idx="2"/>
            <a:endCxn id="376" idx="0"/>
          </p:cNvCxnSpPr>
          <p:nvPr/>
        </p:nvCxnSpPr>
        <p:spPr>
          <a:xfrm>
            <a:off x="1327900" y="2401850"/>
            <a:ext cx="0" cy="957900"/>
          </a:xfrm>
          <a:prstGeom prst="straightConnector1">
            <a:avLst/>
          </a:prstGeom>
          <a:noFill/>
          <a:ln cap="flat" cmpd="sng" w="9525">
            <a:solidFill>
              <a:schemeClr val="dk2"/>
            </a:solidFill>
            <a:prstDash val="solid"/>
            <a:round/>
            <a:headEnd len="lg" w="lg" type="none"/>
            <a:tailEnd len="lg" w="lg" type="triangle"/>
          </a:ln>
        </p:spPr>
      </p:cxnSp>
      <p:sp>
        <p:nvSpPr>
          <p:cNvPr id="377" name="Shape 377"/>
          <p:cNvSpPr txBox="1"/>
          <p:nvPr/>
        </p:nvSpPr>
        <p:spPr>
          <a:xfrm>
            <a:off x="3554825" y="2805650"/>
            <a:ext cx="951300" cy="20631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Clr>
                <a:schemeClr val="dk1"/>
              </a:buClr>
              <a:buSzPct val="100000"/>
              <a:buFont typeface="Arial"/>
              <a:buNone/>
            </a:pPr>
            <a:r>
              <a:rPr lang="en" sz="1100"/>
              <a:t>tu</a:t>
            </a:r>
          </a:p>
          <a:p>
            <a:pPr lvl="0">
              <a:spcBef>
                <a:spcPts val="0"/>
              </a:spcBef>
              <a:buClr>
                <a:schemeClr val="dk1"/>
              </a:buClr>
              <a:buSzPct val="100000"/>
              <a:buFont typeface="Arial"/>
              <a:buNone/>
            </a:pPr>
            <a:r>
              <a:rPr lang="en" sz="1100"/>
              <a:t>as</a:t>
            </a:r>
          </a:p>
          <a:p>
            <a:pPr lvl="0">
              <a:spcBef>
                <a:spcPts val="0"/>
              </a:spcBef>
              <a:buClr>
                <a:schemeClr val="dk1"/>
              </a:buClr>
              <a:buSzPct val="100000"/>
              <a:buFont typeface="Arial"/>
              <a:buNone/>
            </a:pPr>
            <a:r>
              <a:rPr lang="en" sz="1100"/>
              <a:t>vu</a:t>
            </a:r>
          </a:p>
          <a:p>
            <a:pPr lvl="0">
              <a:spcBef>
                <a:spcPts val="0"/>
              </a:spcBef>
              <a:buClr>
                <a:schemeClr val="dk1"/>
              </a:buClr>
              <a:buSzPct val="100000"/>
              <a:buFont typeface="Arial"/>
              <a:buNone/>
            </a:pPr>
            <a:r>
              <a:rPr lang="en" sz="1100"/>
              <a:t>le</a:t>
            </a:r>
          </a:p>
          <a:p>
            <a:pPr lvl="0">
              <a:spcBef>
                <a:spcPts val="0"/>
              </a:spcBef>
              <a:buClr>
                <a:schemeClr val="dk1"/>
              </a:buClr>
              <a:buSzPct val="100000"/>
              <a:buFont typeface="Arial"/>
              <a:buNone/>
            </a:pPr>
            <a:r>
              <a:rPr lang="en" sz="1100"/>
              <a:t>bateau</a:t>
            </a:r>
          </a:p>
          <a:p>
            <a:pPr lvl="0">
              <a:spcBef>
                <a:spcPts val="0"/>
              </a:spcBef>
              <a:buClr>
                <a:schemeClr val="dk1"/>
              </a:buClr>
              <a:buSzPct val="100000"/>
              <a:buFont typeface="Arial"/>
              <a:buNone/>
            </a:pPr>
            <a:r>
              <a:rPr lang="en" sz="1100"/>
              <a:t>bateau</a:t>
            </a:r>
          </a:p>
          <a:p>
            <a:pPr lvl="0">
              <a:spcBef>
                <a:spcPts val="0"/>
              </a:spcBef>
              <a:buClr>
                <a:schemeClr val="dk1"/>
              </a:buClr>
              <a:buSzPct val="100000"/>
              <a:buFont typeface="Arial"/>
              <a:buNone/>
            </a:pPr>
            <a:r>
              <a:rPr lang="en" sz="1100"/>
              <a:t>c</a:t>
            </a:r>
          </a:p>
          <a:p>
            <a:pPr lvl="0">
              <a:spcBef>
                <a:spcPts val="0"/>
              </a:spcBef>
              <a:buClr>
                <a:schemeClr val="dk1"/>
              </a:buClr>
              <a:buSzPct val="100000"/>
              <a:buFont typeface="Arial"/>
              <a:buNone/>
            </a:pPr>
            <a:r>
              <a:rPr lang="en" sz="1100"/>
              <a:t>est</a:t>
            </a:r>
          </a:p>
          <a:p>
            <a:pPr lvl="0">
              <a:spcBef>
                <a:spcPts val="0"/>
              </a:spcBef>
              <a:buClr>
                <a:schemeClr val="dk1"/>
              </a:buClr>
              <a:buSzPct val="100000"/>
              <a:buFont typeface="Arial"/>
              <a:buNone/>
            </a:pPr>
            <a:r>
              <a:rPr lang="en" sz="1100"/>
              <a:t>un</a:t>
            </a:r>
          </a:p>
          <a:p>
            <a:pPr lvl="0">
              <a:spcBef>
                <a:spcPts val="0"/>
              </a:spcBef>
              <a:buClr>
                <a:schemeClr val="dk1"/>
              </a:buClr>
              <a:buSzPct val="100000"/>
              <a:buFont typeface="Arial"/>
              <a:buNone/>
            </a:pPr>
            <a:r>
              <a:rPr lang="en" sz="1100"/>
              <a:t>joli</a:t>
            </a:r>
          </a:p>
          <a:p>
            <a:pPr lvl="0" rtl="0">
              <a:spcBef>
                <a:spcPts val="0"/>
              </a:spcBef>
              <a:buClr>
                <a:schemeClr val="dk1"/>
              </a:buClr>
              <a:buSzPct val="100000"/>
              <a:buFont typeface="Arial"/>
              <a:buNone/>
            </a:pPr>
            <a:r>
              <a:rPr lang="en" sz="1100"/>
              <a:t>bateau</a:t>
            </a:r>
          </a:p>
        </p:txBody>
      </p:sp>
      <p:sp>
        <p:nvSpPr>
          <p:cNvPr id="379" name="Shape 379"/>
          <p:cNvSpPr txBox="1"/>
          <p:nvPr/>
        </p:nvSpPr>
        <p:spPr>
          <a:xfrm>
            <a:off x="285250" y="127425"/>
            <a:ext cx="2085300" cy="8121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Clr>
                <a:schemeClr val="dk1"/>
              </a:buClr>
              <a:buSzPct val="100000"/>
              <a:buFont typeface="Arial"/>
              <a:buNone/>
            </a:pPr>
            <a:r>
              <a:rPr lang="en" sz="1100"/>
              <a:t>*</a:t>
            </a:r>
            <a:r>
              <a:rPr b="1" lang="en" sz="1100"/>
              <a:t>MOT</a:t>
            </a:r>
            <a:r>
              <a:rPr lang="en" sz="1100"/>
              <a:t>:	Tu as vu le bateau ? </a:t>
            </a:r>
          </a:p>
          <a:p>
            <a:pPr lvl="0">
              <a:spcBef>
                <a:spcPts val="0"/>
              </a:spcBef>
              <a:buClr>
                <a:schemeClr val="dk1"/>
              </a:buClr>
              <a:buSzPct val="100000"/>
              <a:buFont typeface="Arial"/>
              <a:buNone/>
            </a:pPr>
            <a:r>
              <a:rPr b="1" lang="en" sz="1100"/>
              <a:t>*CHI:</a:t>
            </a:r>
            <a:r>
              <a:rPr lang="en" sz="1100"/>
              <a:t>	yyy .</a:t>
            </a:r>
          </a:p>
          <a:p>
            <a:pPr lvl="0">
              <a:spcBef>
                <a:spcPts val="0"/>
              </a:spcBef>
              <a:buNone/>
            </a:pPr>
            <a:r>
              <a:rPr lang="en" sz="1100">
                <a:solidFill>
                  <a:schemeClr val="dk1"/>
                </a:solidFill>
              </a:rPr>
              <a:t>*</a:t>
            </a:r>
            <a:r>
              <a:rPr b="1" lang="en" sz="1100">
                <a:solidFill>
                  <a:schemeClr val="dk1"/>
                </a:solidFill>
              </a:rPr>
              <a:t>MOT</a:t>
            </a:r>
            <a:r>
              <a:rPr lang="en" sz="1100">
                <a:solidFill>
                  <a:schemeClr val="dk1"/>
                </a:solidFill>
              </a:rPr>
              <a:t>:	Bateau .</a:t>
            </a:r>
          </a:p>
          <a:p>
            <a:pPr lvl="0">
              <a:spcBef>
                <a:spcPts val="0"/>
              </a:spcBef>
              <a:buClr>
                <a:schemeClr val="dk1"/>
              </a:buClr>
              <a:buSzPct val="100000"/>
              <a:buFont typeface="Arial"/>
              <a:buNone/>
            </a:pPr>
            <a:r>
              <a:rPr lang="en" sz="1100">
                <a:solidFill>
                  <a:schemeClr val="dk1"/>
                </a:solidFill>
              </a:rPr>
              <a:t>*</a:t>
            </a:r>
            <a:r>
              <a:rPr b="1" lang="en" sz="1100">
                <a:solidFill>
                  <a:schemeClr val="dk1"/>
                </a:solidFill>
              </a:rPr>
              <a:t>MOT</a:t>
            </a:r>
            <a:r>
              <a:rPr lang="en" sz="1100">
                <a:solidFill>
                  <a:schemeClr val="dk1"/>
                </a:solidFill>
              </a:rPr>
              <a:t>:	C’est un joli bateau .</a:t>
            </a:r>
          </a:p>
          <a:p>
            <a:pPr lvl="0" rtl="0">
              <a:spcBef>
                <a:spcPts val="0"/>
              </a:spcBef>
              <a:buNone/>
            </a:pPr>
            <a:r>
              <a:t/>
            </a:r>
            <a:endParaRPr sz="1100"/>
          </a:p>
        </p:txBody>
      </p:sp>
      <p:cxnSp>
        <p:nvCxnSpPr>
          <p:cNvPr id="380" name="Shape 380"/>
          <p:cNvCxnSpPr>
            <a:stCxn id="379" idx="2"/>
            <a:endCxn id="374" idx="0"/>
          </p:cNvCxnSpPr>
          <p:nvPr/>
        </p:nvCxnSpPr>
        <p:spPr>
          <a:xfrm>
            <a:off x="1327900" y="939525"/>
            <a:ext cx="0" cy="847500"/>
          </a:xfrm>
          <a:prstGeom prst="straightConnector1">
            <a:avLst/>
          </a:prstGeom>
          <a:noFill/>
          <a:ln cap="flat" cmpd="sng" w="9525">
            <a:solidFill>
              <a:schemeClr val="dk2"/>
            </a:solidFill>
            <a:prstDash val="solid"/>
            <a:round/>
            <a:headEnd len="lg" w="lg" type="none"/>
            <a:tailEnd len="lg" w="lg" type="triangle"/>
          </a:ln>
        </p:spPr>
      </p:cxnSp>
      <p:sp>
        <p:nvSpPr>
          <p:cNvPr id="381" name="Shape 381"/>
          <p:cNvSpPr/>
          <p:nvPr/>
        </p:nvSpPr>
        <p:spPr>
          <a:xfrm>
            <a:off x="139025" y="1029850"/>
            <a:ext cx="3415800" cy="29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Select adult speakers &amp; clean comments </a:t>
            </a:r>
          </a:p>
        </p:txBody>
      </p:sp>
      <p:sp>
        <p:nvSpPr>
          <p:cNvPr id="382" name="Shape 382"/>
          <p:cNvSpPr/>
          <p:nvPr/>
        </p:nvSpPr>
        <p:spPr>
          <a:xfrm>
            <a:off x="492100" y="2681775"/>
            <a:ext cx="1820100" cy="29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Clean punctuation </a:t>
            </a:r>
          </a:p>
        </p:txBody>
      </p:sp>
      <p:sp>
        <p:nvSpPr>
          <p:cNvPr id="383" name="Shape 383"/>
          <p:cNvSpPr/>
          <p:nvPr/>
        </p:nvSpPr>
        <p:spPr>
          <a:xfrm>
            <a:off x="2246150" y="3628050"/>
            <a:ext cx="861900" cy="75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One word per line</a:t>
            </a:r>
          </a:p>
        </p:txBody>
      </p:sp>
      <p:sp>
        <p:nvSpPr>
          <p:cNvPr id="384" name="Shape 384"/>
          <p:cNvSpPr txBox="1"/>
          <p:nvPr/>
        </p:nvSpPr>
        <p:spPr>
          <a:xfrm>
            <a:off x="6394600" y="127425"/>
            <a:ext cx="1982700" cy="358500"/>
          </a:xfrm>
          <a:prstGeom prst="rect">
            <a:avLst/>
          </a:prstGeom>
          <a:noFill/>
          <a:ln>
            <a:noFill/>
          </a:ln>
        </p:spPr>
        <p:txBody>
          <a:bodyPr anchorCtr="0" anchor="t" bIns="91425" lIns="91425" rIns="91425" tIns="91425">
            <a:noAutofit/>
          </a:bodyPr>
          <a:lstStyle/>
          <a:p>
            <a:pPr lvl="0">
              <a:spcBef>
                <a:spcPts val="0"/>
              </a:spcBef>
              <a:buNone/>
            </a:pPr>
            <a:r>
              <a:rPr b="1" lang="en" sz="1800"/>
              <a:t>GENERAL PIPELINE</a:t>
            </a:r>
          </a:p>
        </p:txBody>
      </p:sp>
      <p:cxnSp>
        <p:nvCxnSpPr>
          <p:cNvPr id="385" name="Shape 385"/>
          <p:cNvCxnSpPr>
            <a:stCxn id="376" idx="3"/>
            <a:endCxn id="386" idx="1"/>
          </p:cNvCxnSpPr>
          <p:nvPr/>
        </p:nvCxnSpPr>
        <p:spPr>
          <a:xfrm flipH="1" rot="10800000">
            <a:off x="2111350" y="1706450"/>
            <a:ext cx="728400" cy="2007000"/>
          </a:xfrm>
          <a:prstGeom prst="straightConnector1">
            <a:avLst/>
          </a:prstGeom>
          <a:noFill/>
          <a:ln cap="flat" cmpd="sng" w="28575">
            <a:solidFill>
              <a:srgbClr val="FF0000"/>
            </a:solidFill>
            <a:prstDash val="dashDot"/>
            <a:round/>
            <a:headEnd len="lg" w="lg" type="none"/>
            <a:tailEnd len="lg" w="lg" type="triangle"/>
          </a:ln>
        </p:spPr>
      </p:cxnSp>
      <p:sp>
        <p:nvSpPr>
          <p:cNvPr id="386" name="Shape 386"/>
          <p:cNvSpPr txBox="1"/>
          <p:nvPr/>
        </p:nvSpPr>
        <p:spPr>
          <a:xfrm>
            <a:off x="2839850" y="1460525"/>
            <a:ext cx="2810100" cy="4917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Frequency in isolation bateau = 1</a:t>
            </a:r>
          </a:p>
        </p:txBody>
      </p:sp>
      <p:cxnSp>
        <p:nvCxnSpPr>
          <p:cNvPr id="387" name="Shape 387"/>
          <p:cNvCxnSpPr>
            <a:stCxn id="377" idx="3"/>
            <a:endCxn id="388" idx="1"/>
          </p:cNvCxnSpPr>
          <p:nvPr/>
        </p:nvCxnSpPr>
        <p:spPr>
          <a:xfrm flipH="1" rot="10800000">
            <a:off x="4506125" y="2334800"/>
            <a:ext cx="172800" cy="1502400"/>
          </a:xfrm>
          <a:prstGeom prst="straightConnector1">
            <a:avLst/>
          </a:prstGeom>
          <a:noFill/>
          <a:ln cap="flat" cmpd="sng" w="28575">
            <a:solidFill>
              <a:srgbClr val="FF0000"/>
            </a:solidFill>
            <a:prstDash val="dashDot"/>
            <a:round/>
            <a:headEnd len="lg" w="lg" type="none"/>
            <a:tailEnd len="lg" w="lg" type="triangle"/>
          </a:ln>
        </p:spPr>
      </p:cxnSp>
      <p:sp>
        <p:nvSpPr>
          <p:cNvPr id="388" name="Shape 388"/>
          <p:cNvSpPr txBox="1"/>
          <p:nvPr/>
        </p:nvSpPr>
        <p:spPr>
          <a:xfrm>
            <a:off x="4678925" y="2088900"/>
            <a:ext cx="2475900" cy="4917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Global frequency bateau = 3</a:t>
            </a:r>
          </a:p>
        </p:txBody>
      </p:sp>
      <p:cxnSp>
        <p:nvCxnSpPr>
          <p:cNvPr id="389" name="Shape 389"/>
          <p:cNvCxnSpPr>
            <a:stCxn id="377" idx="3"/>
            <a:endCxn id="390" idx="1"/>
          </p:cNvCxnSpPr>
          <p:nvPr/>
        </p:nvCxnSpPr>
        <p:spPr>
          <a:xfrm>
            <a:off x="4506125" y="3837200"/>
            <a:ext cx="1551300" cy="246300"/>
          </a:xfrm>
          <a:prstGeom prst="straightConnector1">
            <a:avLst/>
          </a:prstGeom>
          <a:noFill/>
          <a:ln cap="flat" cmpd="sng" w="9525">
            <a:solidFill>
              <a:schemeClr val="dk2"/>
            </a:solidFill>
            <a:prstDash val="solid"/>
            <a:round/>
            <a:headEnd len="lg" w="lg" type="none"/>
            <a:tailEnd len="lg" w="lg" type="triangle"/>
          </a:ln>
        </p:spPr>
      </p:cxnSp>
      <p:sp>
        <p:nvSpPr>
          <p:cNvPr id="391" name="Shape 391"/>
          <p:cNvSpPr/>
          <p:nvPr/>
        </p:nvSpPr>
        <p:spPr>
          <a:xfrm>
            <a:off x="4772962" y="3611100"/>
            <a:ext cx="1080000" cy="75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Measure inter-word interval</a:t>
            </a:r>
          </a:p>
        </p:txBody>
      </p:sp>
      <p:sp>
        <p:nvSpPr>
          <p:cNvPr id="390" name="Shape 390"/>
          <p:cNvSpPr txBox="1"/>
          <p:nvPr/>
        </p:nvSpPr>
        <p:spPr>
          <a:xfrm>
            <a:off x="6057375" y="3080075"/>
            <a:ext cx="951300" cy="20070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Clr>
                <a:schemeClr val="dk1"/>
              </a:buClr>
              <a:buSzPct val="100000"/>
              <a:buFont typeface="Arial"/>
              <a:buNone/>
            </a:pPr>
            <a:r>
              <a:rPr lang="en" sz="1100"/>
              <a:t>tu</a:t>
            </a:r>
          </a:p>
          <a:p>
            <a:pPr lvl="0" rtl="0">
              <a:spcBef>
                <a:spcPts val="0"/>
              </a:spcBef>
              <a:buClr>
                <a:schemeClr val="dk1"/>
              </a:buClr>
              <a:buSzPct val="100000"/>
              <a:buFont typeface="Arial"/>
              <a:buNone/>
            </a:pPr>
            <a:r>
              <a:rPr lang="en" sz="1100"/>
              <a:t>as</a:t>
            </a:r>
          </a:p>
          <a:p>
            <a:pPr lvl="0" rtl="0">
              <a:spcBef>
                <a:spcPts val="0"/>
              </a:spcBef>
              <a:buClr>
                <a:schemeClr val="dk1"/>
              </a:buClr>
              <a:buSzPct val="100000"/>
              <a:buFont typeface="Arial"/>
              <a:buNone/>
            </a:pPr>
            <a:r>
              <a:rPr lang="en" sz="1100"/>
              <a:t>vu</a:t>
            </a:r>
          </a:p>
          <a:p>
            <a:pPr lvl="0" rtl="0">
              <a:spcBef>
                <a:spcPts val="0"/>
              </a:spcBef>
              <a:buClr>
                <a:schemeClr val="dk1"/>
              </a:buClr>
              <a:buSzPct val="100000"/>
              <a:buFont typeface="Arial"/>
              <a:buNone/>
            </a:pPr>
            <a:r>
              <a:rPr lang="en" sz="1100"/>
              <a:t>le</a:t>
            </a:r>
          </a:p>
          <a:p>
            <a:pPr lvl="0" rtl="0">
              <a:spcBef>
                <a:spcPts val="0"/>
              </a:spcBef>
              <a:buClr>
                <a:schemeClr val="dk1"/>
              </a:buClr>
              <a:buSzPct val="100000"/>
              <a:buFont typeface="Arial"/>
              <a:buNone/>
            </a:pPr>
            <a:r>
              <a:rPr lang="en" sz="1100"/>
              <a:t>bateau</a:t>
            </a:r>
          </a:p>
          <a:p>
            <a:pPr lvl="0" rtl="0">
              <a:spcBef>
                <a:spcPts val="0"/>
              </a:spcBef>
              <a:buClr>
                <a:schemeClr val="dk1"/>
              </a:buClr>
              <a:buSzPct val="100000"/>
              <a:buFont typeface="Arial"/>
              <a:buNone/>
            </a:pPr>
            <a:r>
              <a:rPr lang="en" sz="1100"/>
              <a:t>bateau</a:t>
            </a:r>
          </a:p>
          <a:p>
            <a:pPr lvl="0" rtl="0">
              <a:spcBef>
                <a:spcPts val="0"/>
              </a:spcBef>
              <a:buClr>
                <a:schemeClr val="dk1"/>
              </a:buClr>
              <a:buSzPct val="100000"/>
              <a:buFont typeface="Arial"/>
              <a:buNone/>
            </a:pPr>
            <a:r>
              <a:rPr lang="en" sz="1100"/>
              <a:t>c</a:t>
            </a:r>
          </a:p>
          <a:p>
            <a:pPr lvl="0" rtl="0">
              <a:spcBef>
                <a:spcPts val="0"/>
              </a:spcBef>
              <a:buClr>
                <a:schemeClr val="dk1"/>
              </a:buClr>
              <a:buSzPct val="100000"/>
              <a:buFont typeface="Arial"/>
              <a:buNone/>
            </a:pPr>
            <a:r>
              <a:rPr lang="en" sz="1100"/>
              <a:t>est</a:t>
            </a:r>
          </a:p>
          <a:p>
            <a:pPr lvl="0" rtl="0">
              <a:spcBef>
                <a:spcPts val="0"/>
              </a:spcBef>
              <a:buClr>
                <a:schemeClr val="dk1"/>
              </a:buClr>
              <a:buSzPct val="100000"/>
              <a:buFont typeface="Arial"/>
              <a:buNone/>
            </a:pPr>
            <a:r>
              <a:rPr lang="en" sz="1100"/>
              <a:t>un</a:t>
            </a:r>
          </a:p>
          <a:p>
            <a:pPr lvl="0" rtl="0">
              <a:spcBef>
                <a:spcPts val="0"/>
              </a:spcBef>
              <a:buClr>
                <a:schemeClr val="dk1"/>
              </a:buClr>
              <a:buSzPct val="100000"/>
              <a:buFont typeface="Arial"/>
              <a:buNone/>
            </a:pPr>
            <a:r>
              <a:rPr lang="en" sz="1100"/>
              <a:t>joli</a:t>
            </a:r>
          </a:p>
          <a:p>
            <a:pPr lvl="0" rtl="0">
              <a:spcBef>
                <a:spcPts val="0"/>
              </a:spcBef>
              <a:buClr>
                <a:schemeClr val="dk1"/>
              </a:buClr>
              <a:buSzPct val="100000"/>
              <a:buFont typeface="Arial"/>
              <a:buNone/>
            </a:pPr>
            <a:r>
              <a:rPr lang="en" sz="1100"/>
              <a:t>bateau</a:t>
            </a:r>
          </a:p>
        </p:txBody>
      </p:sp>
      <p:sp>
        <p:nvSpPr>
          <p:cNvPr id="392" name="Shape 392"/>
          <p:cNvSpPr/>
          <p:nvPr/>
        </p:nvSpPr>
        <p:spPr>
          <a:xfrm>
            <a:off x="6592775" y="3945250"/>
            <a:ext cx="182975" cy="238325"/>
          </a:xfrm>
          <a:custGeom>
            <a:pathLst>
              <a:path extrusionOk="0" h="9533" w="7319">
                <a:moveTo>
                  <a:pt x="1191" y="0"/>
                </a:moveTo>
                <a:cubicBezTo>
                  <a:pt x="3798" y="1043"/>
                  <a:pt x="7829" y="3233"/>
                  <a:pt x="7149" y="5958"/>
                </a:cubicBezTo>
                <a:cubicBezTo>
                  <a:pt x="6503" y="8542"/>
                  <a:pt x="2664" y="9533"/>
                  <a:pt x="0" y="9533"/>
                </a:cubicBezTo>
              </a:path>
            </a:pathLst>
          </a:custGeom>
          <a:noFill/>
          <a:ln cap="flat" cmpd="sng" w="9525">
            <a:solidFill>
              <a:schemeClr val="dk2"/>
            </a:solidFill>
            <a:prstDash val="solid"/>
            <a:round/>
            <a:headEnd len="lg" w="lg" type="none"/>
            <a:tailEnd len="lg" w="lg" type="none"/>
          </a:ln>
        </p:spPr>
      </p:sp>
      <p:sp>
        <p:nvSpPr>
          <p:cNvPr id="393" name="Shape 393"/>
          <p:cNvSpPr/>
          <p:nvPr/>
        </p:nvSpPr>
        <p:spPr>
          <a:xfrm>
            <a:off x="6572900" y="4183575"/>
            <a:ext cx="182979" cy="774500"/>
          </a:xfrm>
          <a:custGeom>
            <a:pathLst>
              <a:path extrusionOk="0" h="30980" w="13870">
                <a:moveTo>
                  <a:pt x="1589" y="0"/>
                </a:moveTo>
                <a:cubicBezTo>
                  <a:pt x="8693" y="5920"/>
                  <a:pt x="16844" y="17146"/>
                  <a:pt x="12710" y="25419"/>
                </a:cubicBezTo>
                <a:cubicBezTo>
                  <a:pt x="10642" y="29555"/>
                  <a:pt x="4624" y="30980"/>
                  <a:pt x="0" y="30980"/>
                </a:cubicBezTo>
              </a:path>
            </a:pathLst>
          </a:custGeom>
          <a:noFill/>
          <a:ln cap="flat" cmpd="sng" w="9525">
            <a:solidFill>
              <a:schemeClr val="dk2"/>
            </a:solidFill>
            <a:prstDash val="solid"/>
            <a:round/>
            <a:headEnd len="lg" w="lg" type="none"/>
            <a:tailEnd len="lg" w="lg" type="none"/>
          </a:ln>
        </p:spPr>
      </p:sp>
      <p:sp>
        <p:nvSpPr>
          <p:cNvPr id="394" name="Shape 394"/>
          <p:cNvSpPr txBox="1"/>
          <p:nvPr/>
        </p:nvSpPr>
        <p:spPr>
          <a:xfrm>
            <a:off x="6697625" y="3824950"/>
            <a:ext cx="183000" cy="358500"/>
          </a:xfrm>
          <a:prstGeom prst="rect">
            <a:avLst/>
          </a:prstGeom>
          <a:noFill/>
          <a:ln>
            <a:noFill/>
          </a:ln>
        </p:spPr>
        <p:txBody>
          <a:bodyPr anchorCtr="0" anchor="t" bIns="91425" lIns="91425" rIns="91425" tIns="91425">
            <a:noAutofit/>
          </a:bodyPr>
          <a:lstStyle/>
          <a:p>
            <a:pPr lvl="0">
              <a:spcBef>
                <a:spcPts val="0"/>
              </a:spcBef>
              <a:buNone/>
            </a:pPr>
            <a:r>
              <a:rPr lang="en"/>
              <a:t>0</a:t>
            </a:r>
          </a:p>
        </p:txBody>
      </p:sp>
      <p:sp>
        <p:nvSpPr>
          <p:cNvPr id="395" name="Shape 395"/>
          <p:cNvSpPr txBox="1"/>
          <p:nvPr/>
        </p:nvSpPr>
        <p:spPr>
          <a:xfrm>
            <a:off x="6755875" y="4391575"/>
            <a:ext cx="268200" cy="358500"/>
          </a:xfrm>
          <a:prstGeom prst="rect">
            <a:avLst/>
          </a:prstGeom>
          <a:noFill/>
          <a:ln>
            <a:noFill/>
          </a:ln>
        </p:spPr>
        <p:txBody>
          <a:bodyPr anchorCtr="0" anchor="t" bIns="91425" lIns="91425" rIns="91425" tIns="91425">
            <a:noAutofit/>
          </a:bodyPr>
          <a:lstStyle/>
          <a:p>
            <a:pPr lvl="0" rtl="0">
              <a:spcBef>
                <a:spcPts val="0"/>
              </a:spcBef>
              <a:buNone/>
            </a:pPr>
            <a:r>
              <a:rPr lang="en"/>
              <a:t>4</a:t>
            </a:r>
          </a:p>
        </p:txBody>
      </p:sp>
      <p:sp>
        <p:nvSpPr>
          <p:cNvPr id="396" name="Shape 396"/>
          <p:cNvSpPr txBox="1"/>
          <p:nvPr/>
        </p:nvSpPr>
        <p:spPr>
          <a:xfrm>
            <a:off x="7049975" y="2788562"/>
            <a:ext cx="2085300" cy="4917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200"/>
              <a:t>Burstiness bateau = 0.36</a:t>
            </a:r>
          </a:p>
        </p:txBody>
      </p:sp>
      <p:cxnSp>
        <p:nvCxnSpPr>
          <p:cNvPr id="397" name="Shape 397"/>
          <p:cNvCxnSpPr>
            <a:stCxn id="390" idx="3"/>
            <a:endCxn id="396" idx="2"/>
          </p:cNvCxnSpPr>
          <p:nvPr/>
        </p:nvCxnSpPr>
        <p:spPr>
          <a:xfrm flipH="1" rot="10800000">
            <a:off x="7008675" y="3280175"/>
            <a:ext cx="1083900" cy="803400"/>
          </a:xfrm>
          <a:prstGeom prst="straightConnector1">
            <a:avLst/>
          </a:prstGeom>
          <a:noFill/>
          <a:ln cap="flat" cmpd="sng" w="28575">
            <a:solidFill>
              <a:srgbClr val="FF0000"/>
            </a:solidFill>
            <a:prstDash val="dashDot"/>
            <a:round/>
            <a:headEnd len="lg" w="lg" type="none"/>
            <a:tailEnd len="lg" w="lg" type="triangle"/>
          </a:ln>
        </p:spPr>
      </p:cxnSp>
      <p:sp>
        <p:nvSpPr>
          <p:cNvPr id="398" name="Shape 398"/>
          <p:cNvSpPr/>
          <p:nvPr/>
        </p:nvSpPr>
        <p:spPr>
          <a:xfrm>
            <a:off x="7213075" y="3433512"/>
            <a:ext cx="658500" cy="358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Magic</a:t>
            </a:r>
          </a:p>
        </p:txBody>
      </p:sp>
      <p:sp>
        <p:nvSpPr>
          <p:cNvPr id="399" name="Shape 399"/>
          <p:cNvSpPr txBox="1"/>
          <p:nvPr/>
        </p:nvSpPr>
        <p:spPr>
          <a:xfrm>
            <a:off x="3767675" y="591102"/>
            <a:ext cx="2085300" cy="5493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i="1" lang="en"/>
              <a:t>Concreteness from English ratings = 4.87</a:t>
            </a:r>
          </a:p>
        </p:txBody>
      </p:sp>
      <p:sp>
        <p:nvSpPr>
          <p:cNvPr id="400" name="Shape 400"/>
          <p:cNvSpPr txBox="1"/>
          <p:nvPr/>
        </p:nvSpPr>
        <p:spPr>
          <a:xfrm>
            <a:off x="7691675" y="57700"/>
            <a:ext cx="1443600" cy="1062600"/>
          </a:xfrm>
          <a:prstGeom prst="rect">
            <a:avLst/>
          </a:prstGeom>
          <a:noFill/>
          <a:ln>
            <a:noFill/>
          </a:ln>
        </p:spPr>
        <p:txBody>
          <a:bodyPr anchorCtr="0" anchor="t" bIns="91425" lIns="91425" rIns="91425" tIns="91425">
            <a:noAutofit/>
          </a:bodyPr>
          <a:lstStyle/>
          <a:p>
            <a:pPr lvl="0">
              <a:spcBef>
                <a:spcPts val="0"/>
              </a:spcBef>
              <a:buNone/>
            </a:pPr>
            <a:r>
              <a:rPr lang="en"/>
              <a:t>Carried out for each lexical item in the tablet vocabulary test</a:t>
            </a: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457200" y="205978"/>
            <a:ext cx="8229600" cy="857400"/>
          </a:xfrm>
          <a:prstGeom prst="rect">
            <a:avLst/>
          </a:prstGeom>
        </p:spPr>
        <p:txBody>
          <a:bodyPr anchorCtr="0" anchor="ctr" bIns="91425" lIns="91425" rIns="91425" tIns="91425">
            <a:noAutofit/>
          </a:bodyPr>
          <a:lstStyle/>
          <a:p>
            <a:pPr lvl="0" algn="l">
              <a:spcBef>
                <a:spcPts val="0"/>
              </a:spcBef>
              <a:buNone/>
            </a:pPr>
            <a:r>
              <a:rPr lang="en">
                <a:latin typeface="Arial"/>
                <a:ea typeface="Arial"/>
                <a:cs typeface="Arial"/>
                <a:sym typeface="Arial"/>
              </a:rPr>
              <a:t>Analysis</a:t>
            </a:r>
          </a:p>
        </p:txBody>
      </p:sp>
      <p:sp>
        <p:nvSpPr>
          <p:cNvPr id="406" name="Shape 406"/>
          <p:cNvSpPr txBox="1"/>
          <p:nvPr>
            <p:ph idx="1" type="body"/>
          </p:nvPr>
        </p:nvSpPr>
        <p:spPr>
          <a:xfrm>
            <a:off x="457200" y="1200150"/>
            <a:ext cx="8229600" cy="3394500"/>
          </a:xfrm>
          <a:prstGeom prst="rect">
            <a:avLst/>
          </a:prstGeom>
        </p:spPr>
        <p:txBody>
          <a:bodyPr anchorCtr="0" anchor="t" bIns="91425" lIns="91425" rIns="91425" tIns="91425">
            <a:noAutofit/>
          </a:bodyPr>
          <a:lstStyle/>
          <a:p>
            <a:pPr indent="-342900" lvl="0" marL="457200" rtl="0">
              <a:lnSpc>
                <a:spcPct val="100000"/>
              </a:lnSpc>
              <a:spcBef>
                <a:spcPts val="0"/>
              </a:spcBef>
              <a:spcAft>
                <a:spcPts val="0"/>
              </a:spcAft>
              <a:buSzPct val="100000"/>
            </a:pPr>
            <a:r>
              <a:rPr lang="en" sz="1800">
                <a:latin typeface="Arial"/>
                <a:ea typeface="Arial"/>
                <a:cs typeface="Arial"/>
                <a:sym typeface="Arial"/>
              </a:rPr>
              <a:t>Since predictors come from other sources, all children have the same predictors for a given word → non-independence of predictors</a:t>
            </a:r>
          </a:p>
          <a:p>
            <a:pPr indent="0" lvl="0" marL="457200" rtl="0">
              <a:lnSpc>
                <a:spcPct val="100000"/>
              </a:lnSpc>
              <a:spcBef>
                <a:spcPts val="0"/>
              </a:spcBef>
              <a:spcAft>
                <a:spcPts val="0"/>
              </a:spcAft>
              <a:buNone/>
            </a:pPr>
            <a:r>
              <a:rPr lang="en" sz="1800">
                <a:latin typeface="Arial"/>
                <a:ea typeface="Arial"/>
                <a:cs typeface="Arial"/>
                <a:sym typeface="Arial"/>
              </a:rPr>
              <a:t>So how can we calculate potential association?</a:t>
            </a:r>
          </a:p>
          <a:p>
            <a:pPr indent="0" lvl="0" marL="457200" rtl="0">
              <a:lnSpc>
                <a:spcPct val="100000"/>
              </a:lnSpc>
              <a:spcBef>
                <a:spcPts val="0"/>
              </a:spcBef>
              <a:spcAft>
                <a:spcPts val="0"/>
              </a:spcAft>
              <a:buNone/>
            </a:pPr>
            <a:r>
              <a:rPr lang="en" sz="1800">
                <a:latin typeface="Arial"/>
                <a:ea typeface="Arial"/>
                <a:cs typeface="Arial"/>
                <a:sym typeface="Arial"/>
              </a:rPr>
              <a:t>First rough approach:</a:t>
            </a:r>
          </a:p>
          <a:p>
            <a:pPr indent="-342900" lvl="1" marL="914400">
              <a:lnSpc>
                <a:spcPct val="100000"/>
              </a:lnSpc>
              <a:spcBef>
                <a:spcPts val="0"/>
              </a:spcBef>
              <a:spcAft>
                <a:spcPts val="0"/>
              </a:spcAft>
              <a:buSzPct val="100000"/>
            </a:pPr>
            <a:r>
              <a:rPr lang="en" sz="1800">
                <a:latin typeface="Arial"/>
                <a:ea typeface="Arial"/>
                <a:cs typeface="Arial"/>
                <a:sym typeface="Arial"/>
              </a:rPr>
              <a:t>For each child:</a:t>
            </a:r>
          </a:p>
          <a:p>
            <a:pPr indent="-342900" lvl="3" marL="1828800">
              <a:lnSpc>
                <a:spcPct val="100000"/>
              </a:lnSpc>
              <a:spcBef>
                <a:spcPts val="0"/>
              </a:spcBef>
              <a:spcAft>
                <a:spcPts val="0"/>
              </a:spcAft>
              <a:buSzPct val="100000"/>
            </a:pPr>
            <a:r>
              <a:rPr lang="en" sz="1800">
                <a:latin typeface="Arial"/>
                <a:ea typeface="Arial"/>
                <a:cs typeface="Arial"/>
                <a:sym typeface="Arial"/>
              </a:rPr>
              <a:t>“Correct” vector= all the words he/she was accurate on</a:t>
            </a:r>
          </a:p>
          <a:p>
            <a:pPr indent="-342900" lvl="3" marL="1828800" rtl="0">
              <a:lnSpc>
                <a:spcPct val="100000"/>
              </a:lnSpc>
              <a:spcBef>
                <a:spcPts val="0"/>
              </a:spcBef>
              <a:spcAft>
                <a:spcPts val="0"/>
              </a:spcAft>
              <a:buSzPct val="100000"/>
            </a:pPr>
            <a:r>
              <a:rPr lang="en" sz="1800">
                <a:latin typeface="Arial"/>
                <a:ea typeface="Arial"/>
                <a:cs typeface="Arial"/>
                <a:sym typeface="Arial"/>
              </a:rPr>
              <a:t>“Incorrect” vector= all the words he/she was NOT accurate on</a:t>
            </a:r>
          </a:p>
          <a:p>
            <a:pPr indent="0" lvl="0" marL="1371600" rtl="0">
              <a:lnSpc>
                <a:spcPct val="100000"/>
              </a:lnSpc>
              <a:spcBef>
                <a:spcPts val="0"/>
              </a:spcBef>
              <a:spcAft>
                <a:spcPts val="0"/>
              </a:spcAft>
              <a:buNone/>
            </a:pPr>
            <a:r>
              <a:rPr lang="en" sz="1800">
                <a:latin typeface="Arial"/>
                <a:ea typeface="Arial"/>
                <a:cs typeface="Arial"/>
                <a:sym typeface="Arial"/>
              </a:rPr>
              <a:t>→ enter each predictor’s data for that child into Welch’s test (not paired because number correct &amp; incorrect may not be the same) → extract t-value for that child</a:t>
            </a:r>
          </a:p>
          <a:p>
            <a:pPr indent="-342900" lvl="1" marL="914400" rtl="0">
              <a:lnSpc>
                <a:spcPct val="100000"/>
              </a:lnSpc>
              <a:spcBef>
                <a:spcPts val="0"/>
              </a:spcBef>
              <a:spcAft>
                <a:spcPts val="0"/>
              </a:spcAft>
              <a:buSzPct val="100000"/>
            </a:pPr>
            <a:r>
              <a:rPr lang="en" sz="1800">
                <a:latin typeface="Arial"/>
                <a:ea typeface="Arial"/>
                <a:cs typeface="Arial"/>
                <a:sym typeface="Arial"/>
              </a:rPr>
              <a:t>For the population of children: boxplots over t-values within each predictor</a:t>
            </a: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Predictions</a:t>
            </a:r>
          </a:p>
        </p:txBody>
      </p:sp>
      <p:graphicFrame>
        <p:nvGraphicFramePr>
          <p:cNvPr id="412" name="Shape 412"/>
          <p:cNvGraphicFramePr/>
          <p:nvPr/>
        </p:nvGraphicFramePr>
        <p:xfrm>
          <a:off x="2262150" y="1246800"/>
          <a:ext cx="3000000" cy="3000000"/>
        </p:xfrm>
        <a:graphic>
          <a:graphicData uri="http://schemas.openxmlformats.org/drawingml/2006/table">
            <a:tbl>
              <a:tblPr>
                <a:noFill/>
                <a:tableStyleId>{2C949C86-74D0-4E3A-AEF3-FE74C2EC7ED5}</a:tableStyleId>
              </a:tblPr>
              <a:tblGrid>
                <a:gridCol w="2460175"/>
                <a:gridCol w="3850325"/>
              </a:tblGrid>
              <a:tr h="726250">
                <a:tc>
                  <a:txBody>
                    <a:bodyPr>
                      <a:noAutofit/>
                    </a:bodyPr>
                    <a:lstStyle/>
                    <a:p>
                      <a:pPr lvl="0" rtl="0">
                        <a:lnSpc>
                          <a:spcPct val="115000"/>
                        </a:lnSpc>
                        <a:spcBef>
                          <a:spcPts val="0"/>
                        </a:spcBef>
                        <a:spcAft>
                          <a:spcPts val="1600"/>
                        </a:spcAft>
                        <a:buNone/>
                      </a:pPr>
                      <a:r>
                        <a:rPr lang="en" sz="1800"/>
                        <a:t>Global frequency</a:t>
                      </a:r>
                    </a:p>
                  </a:txBody>
                  <a:tcPr marT="91425" marB="91425" marR="91425" marL="91425" anchor="ctr"/>
                </a:tc>
                <a:tc>
                  <a:txBody>
                    <a:bodyPr>
                      <a:noAutofit/>
                    </a:bodyPr>
                    <a:lstStyle/>
                    <a:p>
                      <a:pPr lvl="0" rtl="0" algn="ctr">
                        <a:spcBef>
                          <a:spcPts val="0"/>
                        </a:spcBef>
                        <a:buNone/>
                      </a:pPr>
                      <a:r>
                        <a:rPr lang="en" sz="1800"/>
                        <a:t>Correct &gt; Incorrect → positive t </a:t>
                      </a:r>
                    </a:p>
                  </a:txBody>
                  <a:tcPr marT="91425" marB="91425" marR="91425" marL="91425" anchor="ctr"/>
                </a:tc>
              </a:tr>
              <a:tr h="726250">
                <a:tc>
                  <a:txBody>
                    <a:bodyPr>
                      <a:noAutofit/>
                    </a:bodyPr>
                    <a:lstStyle/>
                    <a:p>
                      <a:pPr lvl="0" rtl="0">
                        <a:lnSpc>
                          <a:spcPct val="115000"/>
                        </a:lnSpc>
                        <a:spcBef>
                          <a:spcPts val="0"/>
                        </a:spcBef>
                        <a:spcAft>
                          <a:spcPts val="1600"/>
                        </a:spcAft>
                        <a:buNone/>
                      </a:pPr>
                      <a:r>
                        <a:rPr lang="en" sz="1800"/>
                        <a:t>Frequency in isolation</a:t>
                      </a:r>
                    </a:p>
                  </a:txBody>
                  <a:tcPr marT="91425" marB="91425" marR="91425" marL="91425" anchor="ctr"/>
                </a:tc>
                <a:tc>
                  <a:txBody>
                    <a:bodyPr>
                      <a:noAutofit/>
                    </a:bodyPr>
                    <a:lstStyle/>
                    <a:p>
                      <a:pPr lvl="0" rtl="0" algn="ctr">
                        <a:spcBef>
                          <a:spcPts val="0"/>
                        </a:spcBef>
                        <a:buClr>
                          <a:schemeClr val="dk1"/>
                        </a:buClr>
                        <a:buSzPct val="61111"/>
                        <a:buFont typeface="Arial"/>
                        <a:buNone/>
                      </a:pPr>
                      <a:r>
                        <a:rPr lang="en" sz="1800">
                          <a:solidFill>
                            <a:schemeClr val="dk1"/>
                          </a:solidFill>
                        </a:rPr>
                        <a:t>Correct &gt; Incorrect → positive t</a:t>
                      </a:r>
                    </a:p>
                  </a:txBody>
                  <a:tcPr marT="91425" marB="91425" marR="91425" marL="91425" anchor="ctr"/>
                </a:tc>
              </a:tr>
              <a:tr h="726250">
                <a:tc>
                  <a:txBody>
                    <a:bodyPr>
                      <a:noAutofit/>
                    </a:bodyPr>
                    <a:lstStyle/>
                    <a:p>
                      <a:pPr lvl="0" rtl="0">
                        <a:lnSpc>
                          <a:spcPct val="115000"/>
                        </a:lnSpc>
                        <a:spcBef>
                          <a:spcPts val="0"/>
                        </a:spcBef>
                        <a:spcAft>
                          <a:spcPts val="1600"/>
                        </a:spcAft>
                        <a:buNone/>
                      </a:pPr>
                      <a:r>
                        <a:rPr lang="en" sz="1800"/>
                        <a:t>Concreteness</a:t>
                      </a:r>
                    </a:p>
                  </a:txBody>
                  <a:tcPr marT="91425" marB="91425" marR="91425" marL="91425" anchor="ctr"/>
                </a:tc>
                <a:tc>
                  <a:txBody>
                    <a:bodyPr>
                      <a:noAutofit/>
                    </a:bodyPr>
                    <a:lstStyle/>
                    <a:p>
                      <a:pPr lvl="0" rtl="0" algn="ctr">
                        <a:spcBef>
                          <a:spcPts val="0"/>
                        </a:spcBef>
                        <a:buClr>
                          <a:schemeClr val="dk1"/>
                        </a:buClr>
                        <a:buSzPct val="61111"/>
                        <a:buFont typeface="Arial"/>
                        <a:buNone/>
                      </a:pPr>
                      <a:r>
                        <a:rPr lang="en" sz="1800">
                          <a:solidFill>
                            <a:schemeClr val="dk1"/>
                          </a:solidFill>
                        </a:rPr>
                        <a:t>Correct &gt; Incorrect → positive t</a:t>
                      </a:r>
                    </a:p>
                  </a:txBody>
                  <a:tcPr marT="91425" marB="91425" marR="91425" marL="91425" anchor="ctr"/>
                </a:tc>
              </a:tr>
              <a:tr h="726250">
                <a:tc>
                  <a:txBody>
                    <a:bodyPr>
                      <a:noAutofit/>
                    </a:bodyPr>
                    <a:lstStyle/>
                    <a:p>
                      <a:pPr lvl="0" rtl="0">
                        <a:lnSpc>
                          <a:spcPct val="115000"/>
                        </a:lnSpc>
                        <a:spcBef>
                          <a:spcPts val="0"/>
                        </a:spcBef>
                        <a:spcAft>
                          <a:spcPts val="1600"/>
                        </a:spcAft>
                        <a:buNone/>
                      </a:pPr>
                      <a:r>
                        <a:rPr lang="en" sz="1800"/>
                        <a:t>Burstiness</a:t>
                      </a:r>
                    </a:p>
                  </a:txBody>
                  <a:tcPr marT="91425" marB="91425" marR="91425" marL="91425" anchor="ctr"/>
                </a:tc>
                <a:tc>
                  <a:txBody>
                    <a:bodyPr>
                      <a:noAutofit/>
                    </a:bodyPr>
                    <a:lstStyle/>
                    <a:p>
                      <a:pPr lvl="0" rtl="0" algn="ctr">
                        <a:spcBef>
                          <a:spcPts val="0"/>
                        </a:spcBef>
                        <a:buClr>
                          <a:schemeClr val="dk1"/>
                        </a:buClr>
                        <a:buSzPct val="61111"/>
                        <a:buFont typeface="Arial"/>
                        <a:buNone/>
                      </a:pPr>
                      <a:r>
                        <a:rPr lang="en" sz="1800">
                          <a:solidFill>
                            <a:schemeClr val="dk1"/>
                          </a:solidFill>
                        </a:rPr>
                        <a:t>Correct &lt; Incorrect → negative t</a:t>
                      </a:r>
                    </a:p>
                  </a:txBody>
                  <a:tcPr marT="91425" marB="91425" marR="91425" marL="91425" anchor="ctr"/>
                </a:tc>
              </a:tr>
            </a:tbl>
          </a:graphicData>
        </a:graphic>
      </p:graphicFrame>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pic>
        <p:nvPicPr>
          <p:cNvPr id="417" name="Shape 417"/>
          <p:cNvPicPr preferRelativeResize="0"/>
          <p:nvPr/>
        </p:nvPicPr>
        <p:blipFill>
          <a:blip r:embed="rId4">
            <a:alphaModFix/>
          </a:blip>
          <a:stretch>
            <a:fillRect/>
          </a:stretch>
        </p:blipFill>
        <p:spPr>
          <a:xfrm>
            <a:off x="1667724" y="57021"/>
            <a:ext cx="5524724" cy="5238949"/>
          </a:xfrm>
          <a:prstGeom prst="rect">
            <a:avLst/>
          </a:prstGeom>
          <a:noFill/>
          <a:ln>
            <a:noFill/>
          </a:ln>
        </p:spPr>
      </p:pic>
      <p:sp>
        <p:nvSpPr>
          <p:cNvPr id="418" name="Shape 418"/>
          <p:cNvSpPr/>
          <p:nvPr/>
        </p:nvSpPr>
        <p:spPr>
          <a:xfrm>
            <a:off x="2160950" y="4537800"/>
            <a:ext cx="1304700" cy="218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concreteness</a:t>
            </a:r>
          </a:p>
        </p:txBody>
      </p:sp>
      <p:sp>
        <p:nvSpPr>
          <p:cNvPr id="419" name="Shape 419"/>
          <p:cNvSpPr/>
          <p:nvPr/>
        </p:nvSpPr>
        <p:spPr>
          <a:xfrm>
            <a:off x="3733300" y="4537800"/>
            <a:ext cx="873900" cy="218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isolation</a:t>
            </a:r>
          </a:p>
        </p:txBody>
      </p:sp>
      <p:sp>
        <p:nvSpPr>
          <p:cNvPr id="420" name="Shape 420"/>
          <p:cNvSpPr/>
          <p:nvPr/>
        </p:nvSpPr>
        <p:spPr>
          <a:xfrm>
            <a:off x="4802675" y="4537800"/>
            <a:ext cx="731400" cy="218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global</a:t>
            </a:r>
          </a:p>
        </p:txBody>
      </p:sp>
      <p:sp>
        <p:nvSpPr>
          <p:cNvPr id="421" name="Shape 421"/>
          <p:cNvSpPr/>
          <p:nvPr/>
        </p:nvSpPr>
        <p:spPr>
          <a:xfrm>
            <a:off x="5769300" y="4537800"/>
            <a:ext cx="1022400" cy="2184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burstiness</a:t>
            </a:r>
          </a:p>
        </p:txBody>
      </p:sp>
      <p:sp>
        <p:nvSpPr>
          <p:cNvPr id="422" name="Shape 422"/>
          <p:cNvSpPr txBox="1"/>
          <p:nvPr/>
        </p:nvSpPr>
        <p:spPr>
          <a:xfrm>
            <a:off x="443675" y="254775"/>
            <a:ext cx="7454100" cy="316800"/>
          </a:xfrm>
          <a:prstGeom prst="rect">
            <a:avLst/>
          </a:prstGeom>
          <a:noFill/>
          <a:ln>
            <a:noFill/>
          </a:ln>
        </p:spPr>
        <p:txBody>
          <a:bodyPr anchorCtr="0" anchor="t" bIns="91425" lIns="91425" rIns="91425" tIns="91425">
            <a:noAutofit/>
          </a:bodyPr>
          <a:lstStyle/>
          <a:p>
            <a:pPr lvl="0">
              <a:spcBef>
                <a:spcPts val="0"/>
              </a:spcBef>
              <a:buNone/>
            </a:pPr>
            <a:r>
              <a:rPr lang="en" sz="1800"/>
              <a:t>Prediction of lexical features across children (Preliminary Results!!)</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311700" y="445025"/>
            <a:ext cx="3999900" cy="572700"/>
          </a:xfrm>
          <a:prstGeom prst="rect">
            <a:avLst/>
          </a:prstGeom>
        </p:spPr>
        <p:txBody>
          <a:bodyPr anchorCtr="0" anchor="t" bIns="91425" lIns="91425" rIns="91425" tIns="91425">
            <a:noAutofit/>
          </a:bodyPr>
          <a:lstStyle/>
          <a:p>
            <a:pPr lvl="0" algn="ctr">
              <a:spcBef>
                <a:spcPts val="0"/>
              </a:spcBef>
              <a:buNone/>
            </a:pPr>
            <a:r>
              <a:rPr lang="en"/>
              <a:t>PRO</a:t>
            </a:r>
          </a:p>
        </p:txBody>
      </p:sp>
      <p:sp>
        <p:nvSpPr>
          <p:cNvPr id="428" name="Shape 428"/>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228600" lvl="0" marL="457200" rtl="0">
              <a:lnSpc>
                <a:spcPct val="200000"/>
              </a:lnSpc>
              <a:spcBef>
                <a:spcPts val="0"/>
              </a:spcBef>
              <a:buChar char="●"/>
            </a:pPr>
            <a:r>
              <a:rPr lang="en"/>
              <a:t>3 simultaneous studies </a:t>
            </a:r>
          </a:p>
          <a:p>
            <a:pPr indent="-228600" lvl="0" marL="457200" rtl="0">
              <a:lnSpc>
                <a:spcPct val="200000"/>
              </a:lnSpc>
              <a:spcBef>
                <a:spcPts val="0"/>
              </a:spcBef>
              <a:buChar char="●"/>
            </a:pPr>
            <a:r>
              <a:rPr lang="en"/>
              <a:t>Great data collection</a:t>
            </a:r>
          </a:p>
          <a:p>
            <a:pPr indent="-228600" lvl="0" marL="457200" rtl="0">
              <a:lnSpc>
                <a:spcPct val="200000"/>
              </a:lnSpc>
              <a:spcBef>
                <a:spcPts val="0"/>
              </a:spcBef>
              <a:buChar char="●"/>
            </a:pPr>
            <a:r>
              <a:rPr lang="en"/>
              <a:t>Easily applicable to other languages</a:t>
            </a:r>
          </a:p>
          <a:p>
            <a:pPr indent="-228600" lvl="0" marL="457200" rtl="0">
              <a:lnSpc>
                <a:spcPct val="200000"/>
              </a:lnSpc>
              <a:spcBef>
                <a:spcPts val="0"/>
              </a:spcBef>
              <a:buChar char="●"/>
            </a:pPr>
            <a:r>
              <a:rPr lang="en"/>
              <a:t>Children’s own answer and not estimation from parents</a:t>
            </a:r>
          </a:p>
          <a:p>
            <a:pPr indent="-228600" lvl="0" marL="457200" rtl="0">
              <a:lnSpc>
                <a:spcPct val="200000"/>
              </a:lnSpc>
              <a:spcBef>
                <a:spcPts val="0"/>
              </a:spcBef>
              <a:buChar char="●"/>
            </a:pPr>
            <a:r>
              <a:rPr lang="en"/>
              <a:t>Bypassing the lab</a:t>
            </a:r>
          </a:p>
          <a:p>
            <a:pPr indent="-228600" lvl="0" marL="457200" rtl="0">
              <a:lnSpc>
                <a:spcPct val="200000"/>
              </a:lnSpc>
              <a:spcBef>
                <a:spcPts val="0"/>
              </a:spcBef>
              <a:buChar char="●"/>
            </a:pPr>
            <a:r>
              <a:rPr lang="en"/>
              <a:t> and test understudies populations!!</a:t>
            </a:r>
          </a:p>
        </p:txBody>
      </p:sp>
      <p:sp>
        <p:nvSpPr>
          <p:cNvPr id="429" name="Shape 429"/>
          <p:cNvSpPr txBox="1"/>
          <p:nvPr>
            <p:ph idx="2" type="body"/>
          </p:nvPr>
        </p:nvSpPr>
        <p:spPr>
          <a:xfrm>
            <a:off x="4832400" y="1152475"/>
            <a:ext cx="3999900" cy="3416400"/>
          </a:xfrm>
          <a:prstGeom prst="rect">
            <a:avLst/>
          </a:prstGeom>
        </p:spPr>
        <p:txBody>
          <a:bodyPr anchorCtr="0" anchor="t" bIns="91425" lIns="91425" rIns="91425" tIns="91425">
            <a:noAutofit/>
          </a:bodyPr>
          <a:lstStyle/>
          <a:p>
            <a:pPr indent="-228600" lvl="0" marL="457200" rtl="0">
              <a:lnSpc>
                <a:spcPct val="200000"/>
              </a:lnSpc>
              <a:spcBef>
                <a:spcPts val="0"/>
              </a:spcBef>
              <a:buChar char="●"/>
            </a:pPr>
            <a:r>
              <a:rPr lang="en"/>
              <a:t>Rely on the feed-back of questionnaires </a:t>
            </a:r>
          </a:p>
          <a:p>
            <a:pPr indent="-228600" lvl="0" marL="457200" rtl="0">
              <a:lnSpc>
                <a:spcPct val="200000"/>
              </a:lnSpc>
              <a:spcBef>
                <a:spcPts val="0"/>
              </a:spcBef>
              <a:buChar char="●"/>
            </a:pPr>
            <a:r>
              <a:rPr lang="en"/>
              <a:t>Because of the support hard to test other Word categories </a:t>
            </a:r>
          </a:p>
          <a:p>
            <a:pPr indent="-228600" lvl="0" marL="457200" rtl="0">
              <a:lnSpc>
                <a:spcPct val="200000"/>
              </a:lnSpc>
              <a:spcBef>
                <a:spcPts val="0"/>
              </a:spcBef>
              <a:buChar char="●"/>
            </a:pPr>
            <a:r>
              <a:rPr lang="en"/>
              <a:t>Age of implementation </a:t>
            </a:r>
          </a:p>
        </p:txBody>
      </p:sp>
      <p:sp>
        <p:nvSpPr>
          <p:cNvPr id="430" name="Shape 430"/>
          <p:cNvSpPr txBox="1"/>
          <p:nvPr>
            <p:ph type="title"/>
          </p:nvPr>
        </p:nvSpPr>
        <p:spPr>
          <a:xfrm>
            <a:off x="4832400" y="445025"/>
            <a:ext cx="3999900" cy="572700"/>
          </a:xfrm>
          <a:prstGeom prst="rect">
            <a:avLst/>
          </a:prstGeom>
        </p:spPr>
        <p:txBody>
          <a:bodyPr anchorCtr="0" anchor="t" bIns="91425" lIns="91425" rIns="91425" tIns="91425">
            <a:noAutofit/>
          </a:bodyPr>
          <a:lstStyle/>
          <a:p>
            <a:pPr lvl="0" rtl="0" algn="ctr">
              <a:spcBef>
                <a:spcPts val="0"/>
              </a:spcBef>
              <a:buNone/>
            </a:pPr>
            <a:r>
              <a:rPr lang="en"/>
              <a:t>CONS</a:t>
            </a: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Discussion &amp; future directions</a:t>
            </a:r>
          </a:p>
        </p:txBody>
      </p:sp>
      <p:sp>
        <p:nvSpPr>
          <p:cNvPr id="436" name="Shape 43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Looking effect of the predictors across difficulty of the given word</a:t>
            </a:r>
          </a:p>
          <a:p>
            <a:pPr lvl="0" rtl="0">
              <a:spcBef>
                <a:spcPts val="0"/>
              </a:spcBef>
              <a:buNone/>
            </a:pPr>
            <a:r>
              <a:t/>
            </a:r>
            <a:endParaRPr/>
          </a:p>
          <a:p>
            <a:pPr indent="-228600" lvl="0" marL="457200" rtl="0">
              <a:spcBef>
                <a:spcPts val="0"/>
              </a:spcBef>
              <a:buChar char="●"/>
            </a:pPr>
            <a:r>
              <a:rPr lang="en"/>
              <a:t>Looking effect of the predictors across Word Category </a:t>
            </a:r>
          </a:p>
          <a:p>
            <a:pPr lvl="0" rtl="0">
              <a:spcBef>
                <a:spcPts val="0"/>
              </a:spcBef>
              <a:buNone/>
            </a:pPr>
            <a:r>
              <a:t/>
            </a:r>
            <a:endParaRPr/>
          </a:p>
          <a:p>
            <a:pPr indent="-228600" lvl="0" marL="457200" rtl="0">
              <a:spcBef>
                <a:spcPts val="0"/>
              </a:spcBef>
              <a:buChar char="●"/>
            </a:pPr>
            <a:r>
              <a:rPr lang="en"/>
              <a:t>Estimating the weight of each predictor by SES</a:t>
            </a:r>
          </a:p>
          <a:p>
            <a:pPr lvl="0" rtl="0">
              <a:spcBef>
                <a:spcPts val="0"/>
              </a:spcBef>
              <a:buNone/>
            </a:pPr>
            <a:r>
              <a:t/>
            </a:r>
            <a:endParaRPr/>
          </a:p>
          <a:p>
            <a:pPr indent="-228600" lvl="0" marL="457200" rtl="0">
              <a:spcBef>
                <a:spcPts val="0"/>
              </a:spcBef>
              <a:buChar char="●"/>
            </a:pPr>
            <a:r>
              <a:rPr lang="en"/>
              <a:t>Expanding this work to Spanish (ELEAC project)</a:t>
            </a:r>
          </a:p>
          <a:p>
            <a:pPr lvl="0" rtl="0">
              <a:spcBef>
                <a:spcPts val="0"/>
              </a:spcBef>
              <a:buNone/>
            </a:pPr>
            <a:r>
              <a:t/>
            </a:r>
            <a:endParaRPr/>
          </a:p>
        </p:txBody>
      </p:sp>
      <p:cxnSp>
        <p:nvCxnSpPr>
          <p:cNvPr id="437" name="Shape 437"/>
          <p:cNvCxnSpPr/>
          <p:nvPr/>
        </p:nvCxnSpPr>
        <p:spPr>
          <a:xfrm>
            <a:off x="1170550" y="2829975"/>
            <a:ext cx="784800" cy="0"/>
          </a:xfrm>
          <a:prstGeom prst="straightConnector1">
            <a:avLst/>
          </a:prstGeom>
          <a:noFill/>
          <a:ln cap="flat" cmpd="sng" w="9525">
            <a:solidFill>
              <a:schemeClr val="dk2"/>
            </a:solidFill>
            <a:prstDash val="solid"/>
            <a:round/>
            <a:headEnd len="lg" w="lg" type="none"/>
            <a:tailEnd len="lg" w="lg" type="triangle"/>
          </a:ln>
        </p:spPr>
      </p:cxnSp>
      <p:sp>
        <p:nvSpPr>
          <p:cNvPr id="438" name="Shape 438"/>
          <p:cNvSpPr txBox="1"/>
          <p:nvPr/>
        </p:nvSpPr>
        <p:spPr>
          <a:xfrm>
            <a:off x="2010575" y="2619900"/>
            <a:ext cx="4530600" cy="337500"/>
          </a:xfrm>
          <a:prstGeom prst="rect">
            <a:avLst/>
          </a:prstGeom>
          <a:noFill/>
          <a:ln>
            <a:noFill/>
          </a:ln>
        </p:spPr>
        <p:txBody>
          <a:bodyPr anchorCtr="0" anchor="t" bIns="91425" lIns="91425" rIns="91425" tIns="91425">
            <a:noAutofit/>
          </a:bodyPr>
          <a:lstStyle/>
          <a:p>
            <a:pPr lvl="0">
              <a:spcBef>
                <a:spcPts val="0"/>
              </a:spcBef>
              <a:buNone/>
            </a:pPr>
            <a:r>
              <a:rPr lang="en"/>
              <a:t>Only, for nouns, adjectives or verbs</a:t>
            </a: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nvSpPr>
        <p:spPr>
          <a:xfrm>
            <a:off x="3235075" y="531625"/>
            <a:ext cx="2510700" cy="1113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We thank : </a:t>
            </a:r>
          </a:p>
          <a:p>
            <a:pPr indent="-228600" lvl="0" marL="457200" rtl="0">
              <a:spcBef>
                <a:spcPts val="0"/>
              </a:spcBef>
              <a:buChar char="-"/>
            </a:pPr>
            <a:r>
              <a:rPr lang="en"/>
              <a:t>Participating families</a:t>
            </a:r>
          </a:p>
          <a:p>
            <a:pPr indent="-228600" lvl="0" marL="457200" rtl="0">
              <a:spcBef>
                <a:spcPts val="0"/>
              </a:spcBef>
              <a:buChar char="-"/>
            </a:pPr>
            <a:r>
              <a:rPr lang="en"/>
              <a:t>Creches staff</a:t>
            </a:r>
          </a:p>
          <a:p>
            <a:pPr indent="-228600" lvl="0" marL="457200" rtl="0">
              <a:spcBef>
                <a:spcPts val="0"/>
              </a:spcBef>
              <a:buChar char="-"/>
            </a:pPr>
            <a:r>
              <a:rPr lang="en"/>
              <a:t>Anne-Caroline FIEVET</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t>Thank you!</a:t>
            </a:r>
          </a:p>
        </p:txBody>
      </p:sp>
      <p:pic>
        <p:nvPicPr>
          <p:cNvPr id="449" name="Shape 449"/>
          <p:cNvPicPr preferRelativeResize="0"/>
          <p:nvPr/>
        </p:nvPicPr>
        <p:blipFill>
          <a:blip r:embed="rId3">
            <a:alphaModFix/>
          </a:blip>
          <a:stretch>
            <a:fillRect/>
          </a:stretch>
        </p:blipFill>
        <p:spPr>
          <a:xfrm>
            <a:off x="3582954" y="2797174"/>
            <a:ext cx="1978099" cy="1376425"/>
          </a:xfrm>
          <a:prstGeom prst="rect">
            <a:avLst/>
          </a:prstGeom>
          <a:noFill/>
          <a:ln>
            <a:noFill/>
          </a:ln>
        </p:spPr>
      </p:pic>
      <p:sp>
        <p:nvSpPr>
          <p:cNvPr id="450" name="Shape 450"/>
          <p:cNvSpPr txBox="1"/>
          <p:nvPr/>
        </p:nvSpPr>
        <p:spPr>
          <a:xfrm>
            <a:off x="3235075" y="531625"/>
            <a:ext cx="2510700" cy="1113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We thank : </a:t>
            </a:r>
          </a:p>
          <a:p>
            <a:pPr indent="-228600" lvl="0" marL="457200" rtl="0">
              <a:spcBef>
                <a:spcPts val="0"/>
              </a:spcBef>
              <a:buChar char="-"/>
            </a:pPr>
            <a:r>
              <a:rPr lang="en"/>
              <a:t>Participating families</a:t>
            </a:r>
          </a:p>
          <a:p>
            <a:pPr indent="-228600" lvl="0" marL="457200" rtl="0">
              <a:spcBef>
                <a:spcPts val="0"/>
              </a:spcBef>
              <a:buChar char="-"/>
            </a:pPr>
            <a:r>
              <a:rPr lang="en"/>
              <a:t>Creches staff</a:t>
            </a:r>
          </a:p>
          <a:p>
            <a:pPr indent="-228600" lvl="0" marL="457200" rtl="0">
              <a:spcBef>
                <a:spcPts val="0"/>
              </a:spcBef>
              <a:buChar char="-"/>
            </a:pPr>
            <a:r>
              <a:rPr lang="en"/>
              <a:t>Anne-Caroline FIEVET</a:t>
            </a: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More material</a:t>
            </a:r>
          </a:p>
        </p:txBody>
      </p:sp>
      <p:sp>
        <p:nvSpPr>
          <p:cNvPr id="456" name="Shape 456"/>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pic>
        <p:nvPicPr>
          <p:cNvPr id="461" name="Shape 461"/>
          <p:cNvPicPr preferRelativeResize="0"/>
          <p:nvPr/>
        </p:nvPicPr>
        <p:blipFill>
          <a:blip r:embed="rId3">
            <a:alphaModFix/>
          </a:blip>
          <a:stretch>
            <a:fillRect/>
          </a:stretch>
        </p:blipFill>
        <p:spPr>
          <a:xfrm>
            <a:off x="146350" y="199687"/>
            <a:ext cx="3008100" cy="2852499"/>
          </a:xfrm>
          <a:prstGeom prst="rect">
            <a:avLst/>
          </a:prstGeom>
          <a:noFill/>
          <a:ln>
            <a:noFill/>
          </a:ln>
        </p:spPr>
      </p:pic>
      <p:pic>
        <p:nvPicPr>
          <p:cNvPr id="462" name="Shape 462"/>
          <p:cNvPicPr preferRelativeResize="0"/>
          <p:nvPr/>
        </p:nvPicPr>
        <p:blipFill>
          <a:blip r:embed="rId4">
            <a:alphaModFix/>
          </a:blip>
          <a:stretch>
            <a:fillRect/>
          </a:stretch>
        </p:blipFill>
        <p:spPr>
          <a:xfrm>
            <a:off x="2969099" y="2045024"/>
            <a:ext cx="3205800" cy="3039975"/>
          </a:xfrm>
          <a:prstGeom prst="rect">
            <a:avLst/>
          </a:prstGeom>
          <a:noFill/>
          <a:ln>
            <a:noFill/>
          </a:ln>
        </p:spPr>
      </p:pic>
      <p:pic>
        <p:nvPicPr>
          <p:cNvPr id="463" name="Shape 463"/>
          <p:cNvPicPr preferRelativeResize="0"/>
          <p:nvPr/>
        </p:nvPicPr>
        <p:blipFill>
          <a:blip r:embed="rId5">
            <a:alphaModFix/>
          </a:blip>
          <a:stretch>
            <a:fillRect/>
          </a:stretch>
        </p:blipFill>
        <p:spPr>
          <a:xfrm>
            <a:off x="6077829" y="172150"/>
            <a:ext cx="3066170" cy="2907575"/>
          </a:xfrm>
          <a:prstGeom prst="rect">
            <a:avLst/>
          </a:prstGeom>
          <a:noFill/>
          <a:ln>
            <a:noFill/>
          </a:ln>
        </p:spPr>
      </p:pic>
      <p:sp>
        <p:nvSpPr>
          <p:cNvPr id="464" name="Shape 464"/>
          <p:cNvSpPr txBox="1"/>
          <p:nvPr/>
        </p:nvSpPr>
        <p:spPr>
          <a:xfrm>
            <a:off x="1025950" y="2871275"/>
            <a:ext cx="1590600" cy="303000"/>
          </a:xfrm>
          <a:prstGeom prst="rect">
            <a:avLst/>
          </a:prstGeom>
          <a:noFill/>
          <a:ln>
            <a:noFill/>
          </a:ln>
        </p:spPr>
        <p:txBody>
          <a:bodyPr anchorCtr="0" anchor="t" bIns="91425" lIns="91425" rIns="91425" tIns="91425">
            <a:noAutofit/>
          </a:bodyPr>
          <a:lstStyle/>
          <a:p>
            <a:pPr lvl="0">
              <a:spcBef>
                <a:spcPts val="0"/>
              </a:spcBef>
              <a:buNone/>
            </a:pPr>
            <a:r>
              <a:rPr lang="en">
                <a:solidFill>
                  <a:srgbClr val="999999"/>
                </a:solidFill>
              </a:rPr>
              <a:t>“Creche 1”</a:t>
            </a:r>
          </a:p>
        </p:txBody>
      </p:sp>
      <p:sp>
        <p:nvSpPr>
          <p:cNvPr id="465" name="Shape 465"/>
          <p:cNvSpPr txBox="1"/>
          <p:nvPr/>
        </p:nvSpPr>
        <p:spPr>
          <a:xfrm>
            <a:off x="4213950" y="2045025"/>
            <a:ext cx="1039800" cy="371700"/>
          </a:xfrm>
          <a:prstGeom prst="rect">
            <a:avLst/>
          </a:prstGeom>
          <a:noFill/>
          <a:ln>
            <a:noFill/>
          </a:ln>
        </p:spPr>
        <p:txBody>
          <a:bodyPr anchorCtr="0" anchor="t" bIns="91425" lIns="91425" rIns="91425" tIns="91425">
            <a:noAutofit/>
          </a:bodyPr>
          <a:lstStyle/>
          <a:p>
            <a:pPr lvl="0">
              <a:spcBef>
                <a:spcPts val="0"/>
              </a:spcBef>
              <a:buNone/>
            </a:pPr>
            <a:r>
              <a:rPr lang="en">
                <a:solidFill>
                  <a:srgbClr val="FF0000"/>
                </a:solidFill>
              </a:rPr>
              <a:t>“Creche 3”</a:t>
            </a:r>
          </a:p>
        </p:txBody>
      </p:sp>
      <p:sp>
        <p:nvSpPr>
          <p:cNvPr id="466" name="Shape 466"/>
          <p:cNvSpPr txBox="1"/>
          <p:nvPr/>
        </p:nvSpPr>
        <p:spPr>
          <a:xfrm>
            <a:off x="7561250" y="3052175"/>
            <a:ext cx="1039800" cy="371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rPr>
              <a:t>“Creche 2”</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Variance across children</a:t>
            </a:r>
          </a:p>
        </p:txBody>
      </p:sp>
      <p:sp>
        <p:nvSpPr>
          <p:cNvPr id="90" name="Shape 9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gn="just">
              <a:spcBef>
                <a:spcPts val="0"/>
              </a:spcBef>
              <a:buNone/>
            </a:pPr>
            <a:r>
              <a:rPr lang="en">
                <a:solidFill>
                  <a:srgbClr val="000000"/>
                </a:solidFill>
              </a:rPr>
              <a:t>Some children learn e.g. words more rapidly than others ← to a certain extent, this may be due to differences in </a:t>
            </a:r>
            <a:r>
              <a:rPr i="1" lang="en">
                <a:solidFill>
                  <a:srgbClr val="000000"/>
                </a:solidFill>
              </a:rPr>
              <a:t>amount of directed spoken </a:t>
            </a:r>
            <a:r>
              <a:rPr b="1" i="1" lang="en">
                <a:solidFill>
                  <a:srgbClr val="000000"/>
                </a:solidFill>
              </a:rPr>
              <a:t>input</a:t>
            </a:r>
          </a:p>
          <a:p>
            <a:pPr indent="-228600" lvl="0" marL="457200" rtl="0" algn="just">
              <a:spcBef>
                <a:spcPts val="0"/>
              </a:spcBef>
              <a:buClr>
                <a:srgbClr val="000000"/>
              </a:buClr>
              <a:buChar char="-"/>
            </a:pPr>
            <a:r>
              <a:rPr lang="en">
                <a:solidFill>
                  <a:srgbClr val="000000"/>
                </a:solidFill>
              </a:rPr>
              <a:t>Receiving directed input provides the child with opportunities to:</a:t>
            </a:r>
          </a:p>
          <a:p>
            <a:pPr indent="-228600" lvl="1" marL="914400" rtl="0" algn="just">
              <a:spcBef>
                <a:spcPts val="0"/>
              </a:spcBef>
              <a:buClr>
                <a:srgbClr val="000000"/>
              </a:buClr>
              <a:buChar char="-"/>
            </a:pPr>
            <a:r>
              <a:rPr lang="en">
                <a:solidFill>
                  <a:srgbClr val="000000"/>
                </a:solidFill>
              </a:rPr>
              <a:t>Learn words from experiences that are relevant, and therefore adapted, to him/her (Shneidman &amp; Fernald, 2012)</a:t>
            </a:r>
          </a:p>
          <a:p>
            <a:pPr indent="-228600" lvl="1" marL="914400" rtl="0" algn="just">
              <a:spcBef>
                <a:spcPts val="0"/>
              </a:spcBef>
              <a:buClr>
                <a:srgbClr val="000000"/>
              </a:buClr>
              <a:buChar char="-"/>
            </a:pPr>
            <a:r>
              <a:rPr lang="en">
                <a:solidFill>
                  <a:srgbClr val="000000"/>
                </a:solidFill>
              </a:rPr>
              <a:t>Hear many words → practice being a fast processor → be better able to pick up on words heard seldom (e.g., Weisleder &amp; Fernald, 2015)</a:t>
            </a:r>
          </a:p>
          <a:p>
            <a:pPr indent="-228600" lvl="1" marL="914400" rtl="0" algn="just">
              <a:spcBef>
                <a:spcPts val="0"/>
              </a:spcBef>
              <a:buClr>
                <a:srgbClr val="000000"/>
              </a:buClr>
              <a:buChar char="-"/>
            </a:pPr>
            <a:r>
              <a:rPr lang="en">
                <a:solidFill>
                  <a:srgbClr val="000000"/>
                </a:solidFill>
              </a:rPr>
              <a:t>Talk back → (a) practice &amp; (b) elicit more directed input (e.g., Harkness, 1973)</a:t>
            </a:r>
          </a:p>
          <a:p>
            <a:pPr lvl="0" algn="just">
              <a:spcBef>
                <a:spcPts val="0"/>
              </a:spcBef>
              <a:buNone/>
            </a:pPr>
            <a:r>
              <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Variance across words </a:t>
            </a:r>
            <a:r>
              <a:rPr lang="en" sz="1800">
                <a:solidFill>
                  <a:srgbClr val="A64D79"/>
                </a:solidFill>
              </a:rPr>
              <a:t>→ PART THREE</a:t>
            </a:r>
          </a:p>
        </p:txBody>
      </p:sp>
      <p:sp>
        <p:nvSpPr>
          <p:cNvPr id="96" name="Shape 9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gn="just">
              <a:spcBef>
                <a:spcPts val="0"/>
              </a:spcBef>
              <a:buNone/>
            </a:pPr>
            <a:r>
              <a:rPr lang="en">
                <a:solidFill>
                  <a:srgbClr val="000000"/>
                </a:solidFill>
              </a:rPr>
              <a:t>Not all words are</a:t>
            </a:r>
            <a:r>
              <a:rPr b="1" lang="en">
                <a:solidFill>
                  <a:srgbClr val="000000"/>
                </a:solidFill>
              </a:rPr>
              <a:t> equally </a:t>
            </a:r>
            <a:r>
              <a:rPr lang="en">
                <a:solidFill>
                  <a:srgbClr val="000000"/>
                </a:solidFill>
              </a:rPr>
              <a:t>easy to learn</a:t>
            </a:r>
          </a:p>
          <a:p>
            <a:pPr indent="-228600" lvl="0" marL="457200" rtl="0" algn="just">
              <a:spcBef>
                <a:spcPts val="0"/>
              </a:spcBef>
              <a:buClr>
                <a:srgbClr val="000000"/>
              </a:buClr>
              <a:buChar char="-"/>
            </a:pPr>
            <a:r>
              <a:rPr lang="en">
                <a:solidFill>
                  <a:srgbClr val="000000"/>
                </a:solidFill>
              </a:rPr>
              <a:t>Abstract words are comprehended later than concrete words (Bergelson &amp; Swingley, 2013)</a:t>
            </a:r>
          </a:p>
          <a:p>
            <a:pPr indent="-228600" lvl="0" marL="457200" rtl="0" algn="just">
              <a:spcBef>
                <a:spcPts val="0"/>
              </a:spcBef>
              <a:buClr>
                <a:srgbClr val="000000"/>
              </a:buClr>
              <a:buChar char="-"/>
            </a:pPr>
            <a:r>
              <a:rPr lang="en">
                <a:solidFill>
                  <a:srgbClr val="000000"/>
                </a:solidFill>
              </a:rPr>
              <a:t>Words frequently heard in isolation are reportedly comprehended earlier (Brent &amp; Siskind, 2001)</a:t>
            </a:r>
          </a:p>
          <a:p>
            <a:pPr indent="-228600" lvl="0" marL="457200" rtl="0" algn="just">
              <a:spcBef>
                <a:spcPts val="0"/>
              </a:spcBef>
              <a:buClr>
                <a:srgbClr val="000000"/>
              </a:buClr>
              <a:buChar char="-"/>
            </a:pPr>
            <a:r>
              <a:rPr lang="en">
                <a:solidFill>
                  <a:srgbClr val="000000"/>
                </a:solidFill>
              </a:rPr>
              <a:t>Differences across word classes - e.g., in English, nouns produced (accurately) earlier than verbs; no such difference in Korean (e.g., Goldfield &amp; Reznick, 1990; Choi &amp; Gopnik, 1995)</a:t>
            </a:r>
          </a:p>
          <a:p>
            <a:pPr lvl="0" rtl="0" algn="just">
              <a:spcBef>
                <a:spcPts val="0"/>
              </a:spcBef>
              <a:buNone/>
            </a:pPr>
            <a:r>
              <a:t/>
            </a:r>
            <a:endParaRPr>
              <a:solidFill>
                <a:srgbClr val="000000"/>
              </a:solidFill>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PART ONE: BILINGUALISM</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Previous work: Monolinguals and bilinguals</a:t>
            </a: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Bilinguals receive a smaller amount of input, they are exposed to sounds belonging to (at least) two languages. </a:t>
            </a:r>
          </a:p>
          <a:p>
            <a:pPr indent="0" lvl="0" marL="457200" rtl="0">
              <a:spcBef>
                <a:spcPts val="0"/>
              </a:spcBef>
              <a:buNone/>
            </a:pPr>
            <a:r>
              <a:t/>
            </a:r>
            <a:endParaRPr>
              <a:solidFill>
                <a:schemeClr val="dk1"/>
              </a:solidFill>
            </a:endParaRPr>
          </a:p>
          <a:p>
            <a:pPr indent="0" lvl="0" marL="457200" rtl="0">
              <a:spcBef>
                <a:spcPts val="0"/>
              </a:spcBef>
              <a:buNone/>
            </a:pPr>
            <a:r>
              <a:t/>
            </a:r>
            <a:endParaRPr>
              <a:solidFill>
                <a:schemeClr val="dk1"/>
              </a:solidFill>
            </a:endParaRPr>
          </a:p>
          <a:p>
            <a:pPr indent="0" lvl="0" marL="457200" rtl="0">
              <a:spcBef>
                <a:spcPts val="0"/>
              </a:spcBef>
              <a:buNone/>
            </a:pPr>
            <a:r>
              <a:t/>
            </a:r>
            <a:endParaRPr>
              <a:solidFill>
                <a:schemeClr val="dk1"/>
              </a:solidFill>
            </a:endParaRPr>
          </a:p>
          <a:p>
            <a:pPr indent="0" lvl="0" marL="457200" rt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108" name="Shape 108"/>
          <p:cNvSpPr txBox="1"/>
          <p:nvPr/>
        </p:nvSpPr>
        <p:spPr>
          <a:xfrm>
            <a:off x="311700" y="2240525"/>
            <a:ext cx="8356200" cy="2413200"/>
          </a:xfrm>
          <a:prstGeom prst="rect">
            <a:avLst/>
          </a:prstGeom>
          <a:noFill/>
          <a:ln>
            <a:noFill/>
          </a:ln>
        </p:spPr>
        <p:txBody>
          <a:bodyPr anchorCtr="0" anchor="t" bIns="91425" lIns="91425" rIns="91425" tIns="91425">
            <a:noAutofit/>
          </a:bodyPr>
          <a:lstStyle/>
          <a:p>
            <a:pPr indent="-228600" lvl="0" marL="457200" rtl="0" algn="l">
              <a:lnSpc>
                <a:spcPct val="115000"/>
              </a:lnSpc>
              <a:spcBef>
                <a:spcPts val="0"/>
              </a:spcBef>
              <a:spcAft>
                <a:spcPts val="1600"/>
              </a:spcAft>
              <a:buClr>
                <a:schemeClr val="dk1"/>
              </a:buClr>
              <a:buChar char="➔"/>
            </a:pPr>
            <a:r>
              <a:rPr b="1" lang="en">
                <a:solidFill>
                  <a:schemeClr val="dk1"/>
                </a:solidFill>
              </a:rPr>
              <a:t>D</a:t>
            </a:r>
            <a:r>
              <a:rPr b="1" lang="en">
                <a:solidFill>
                  <a:schemeClr val="dk1"/>
                </a:solidFill>
              </a:rPr>
              <a:t>elay in the discrimination of phonemic contrasts? </a:t>
            </a:r>
          </a:p>
          <a:p>
            <a:pPr indent="-228600" lvl="1" marL="914400" rtl="0" algn="l">
              <a:lnSpc>
                <a:spcPct val="115000"/>
              </a:lnSpc>
              <a:spcBef>
                <a:spcPts val="0"/>
              </a:spcBef>
              <a:spcAft>
                <a:spcPts val="1600"/>
              </a:spcAft>
              <a:buClr>
                <a:schemeClr val="dk1"/>
              </a:buClr>
              <a:buChar char="◆"/>
            </a:pPr>
            <a:r>
              <a:rPr b="1" lang="en">
                <a:solidFill>
                  <a:schemeClr val="dk1"/>
                </a:solidFill>
              </a:rPr>
              <a:t>Yes </a:t>
            </a:r>
            <a:r>
              <a:rPr lang="en">
                <a:solidFill>
                  <a:schemeClr val="dk1"/>
                </a:solidFill>
              </a:rPr>
              <a:t>(Sebastián-Gallès et al., 2009)</a:t>
            </a:r>
          </a:p>
          <a:p>
            <a:pPr indent="-228600" lvl="1" marL="914400" rtl="0" algn="l">
              <a:lnSpc>
                <a:spcPct val="115000"/>
              </a:lnSpc>
              <a:spcBef>
                <a:spcPts val="0"/>
              </a:spcBef>
              <a:spcAft>
                <a:spcPts val="1600"/>
              </a:spcAft>
              <a:buClr>
                <a:schemeClr val="dk1"/>
              </a:buClr>
              <a:buChar char="◆"/>
            </a:pPr>
            <a:r>
              <a:rPr b="1" lang="en">
                <a:solidFill>
                  <a:schemeClr val="dk1"/>
                </a:solidFill>
              </a:rPr>
              <a:t>No </a:t>
            </a:r>
            <a:r>
              <a:rPr lang="en">
                <a:solidFill>
                  <a:schemeClr val="dk1"/>
                </a:solidFill>
              </a:rPr>
              <a:t>(Burns, 2007)</a:t>
            </a:r>
          </a:p>
          <a:p>
            <a:pPr indent="0" lvl="0" marL="457200" rtl="0" algn="l">
              <a:lnSpc>
                <a:spcPct val="115000"/>
              </a:lnSpc>
              <a:spcBef>
                <a:spcPts val="0"/>
              </a:spcBef>
              <a:spcAft>
                <a:spcPts val="1600"/>
              </a:spcAft>
              <a:buNone/>
            </a:pPr>
            <a:r>
              <a:t/>
            </a:r>
            <a:endParaRPr b="1">
              <a:solidFill>
                <a:schemeClr val="dk1"/>
              </a:solidFill>
            </a:endParaRPr>
          </a:p>
          <a:p>
            <a:pPr indent="-228600" lvl="0" marL="457200" rtl="0" algn="l">
              <a:lnSpc>
                <a:spcPct val="115000"/>
              </a:lnSpc>
              <a:spcBef>
                <a:spcPts val="0"/>
              </a:spcBef>
              <a:spcAft>
                <a:spcPts val="1600"/>
              </a:spcAft>
              <a:buClr>
                <a:schemeClr val="dk1"/>
              </a:buClr>
              <a:buChar char="➔"/>
            </a:pPr>
            <a:r>
              <a:rPr b="1" lang="en">
                <a:solidFill>
                  <a:schemeClr val="dk1"/>
                </a:solidFill>
              </a:rPr>
              <a:t>Some phonemic contrasts follow different patterns of acquisition at the same age </a:t>
            </a:r>
            <a:r>
              <a:rPr lang="en">
                <a:solidFill>
                  <a:schemeClr val="dk1"/>
                </a:solidFill>
              </a:rPr>
              <a:t>(Bosch et al., 2003)</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Previous work: Variance within bilinguals</a:t>
            </a: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0" lvl="0" marL="0" rtl="0">
              <a:spcBef>
                <a:spcPts val="0"/>
              </a:spcBef>
              <a:buNone/>
            </a:pPr>
            <a:r>
              <a:rPr lang="en">
                <a:solidFill>
                  <a:schemeClr val="dk1"/>
                </a:solidFill>
              </a:rPr>
              <a:t>Not all bilinguals are made equal:</a:t>
            </a:r>
          </a:p>
          <a:p>
            <a:pPr indent="-228600" lvl="0" marL="457200" rtl="0">
              <a:spcBef>
                <a:spcPts val="0"/>
              </a:spcBef>
              <a:buClr>
                <a:schemeClr val="dk1"/>
              </a:buClr>
              <a:buChar char="-"/>
            </a:pPr>
            <a:r>
              <a:rPr lang="en">
                <a:solidFill>
                  <a:schemeClr val="dk1"/>
                </a:solidFill>
              </a:rPr>
              <a:t>Probably many </a:t>
            </a:r>
            <a:r>
              <a:rPr b="1" lang="en">
                <a:solidFill>
                  <a:schemeClr val="dk1"/>
                </a:solidFill>
              </a:rPr>
              <a:t>sources of variance </a:t>
            </a:r>
            <a:r>
              <a:rPr lang="en">
                <a:solidFill>
                  <a:schemeClr val="dk1"/>
                </a:solidFill>
              </a:rPr>
              <a:t>(e.g., frequency of language-switching or language-mixing, degree of accentedness of parents…)</a:t>
            </a:r>
          </a:p>
          <a:p>
            <a:pPr indent="-228600" lvl="0" marL="457200" rtl="0">
              <a:spcBef>
                <a:spcPts val="0"/>
              </a:spcBef>
              <a:buClr>
                <a:schemeClr val="dk1"/>
              </a:buClr>
              <a:buChar char="-"/>
            </a:pPr>
            <a:r>
              <a:rPr lang="en">
                <a:solidFill>
                  <a:schemeClr val="dk1"/>
                </a:solidFill>
              </a:rPr>
              <a:t>One of these factors:</a:t>
            </a:r>
            <a:r>
              <a:rPr lang="en">
                <a:solidFill>
                  <a:srgbClr val="6AA84F"/>
                </a:solidFill>
              </a:rPr>
              <a:t> </a:t>
            </a:r>
            <a:r>
              <a:rPr b="1" lang="en">
                <a:solidFill>
                  <a:srgbClr val="6AA84F"/>
                </a:solidFill>
              </a:rPr>
              <a:t>cross-language overlap</a:t>
            </a:r>
          </a:p>
          <a:p>
            <a:pPr indent="0" lvl="0" marL="457200" rtl="0">
              <a:spcBef>
                <a:spcPts val="0"/>
              </a:spcBef>
              <a:buNone/>
            </a:pPr>
            <a:r>
              <a:t/>
            </a:r>
            <a:endParaRPr>
              <a:solidFill>
                <a:schemeClr val="dk1"/>
              </a:solidFill>
            </a:endParaRPr>
          </a:p>
          <a:p>
            <a:pPr indent="0" lvl="0" marL="457200" rt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115" name="Shape 115"/>
          <p:cNvSpPr txBox="1"/>
          <p:nvPr/>
        </p:nvSpPr>
        <p:spPr>
          <a:xfrm>
            <a:off x="4160325" y="2991025"/>
            <a:ext cx="4605300" cy="2111100"/>
          </a:xfrm>
          <a:prstGeom prst="rect">
            <a:avLst/>
          </a:prstGeom>
          <a:noFill/>
          <a:ln>
            <a:noFill/>
          </a:ln>
        </p:spPr>
        <p:txBody>
          <a:bodyPr anchorCtr="0" anchor="t" bIns="91425" lIns="91425" rIns="91425" tIns="91425">
            <a:noAutofit/>
          </a:bodyPr>
          <a:lstStyle/>
          <a:p>
            <a:pPr lvl="0" rtl="0" algn="just">
              <a:lnSpc>
                <a:spcPct val="115000"/>
              </a:lnSpc>
              <a:spcBef>
                <a:spcPts val="0"/>
              </a:spcBef>
              <a:spcAft>
                <a:spcPts val="0"/>
              </a:spcAft>
              <a:buNone/>
            </a:pPr>
            <a:r>
              <a:rPr b="1" lang="en" u="sng">
                <a:solidFill>
                  <a:srgbClr val="C27BA0"/>
                </a:solidFill>
              </a:rPr>
              <a:t>Different language pairs</a:t>
            </a:r>
            <a:r>
              <a:rPr lang="en">
                <a:solidFill>
                  <a:schemeClr val="dk1"/>
                </a:solidFill>
              </a:rPr>
              <a:t>, similar realisations of phonemic contrasts, better discrimination (Havy et al.; 2015) </a:t>
            </a:r>
          </a:p>
          <a:p>
            <a:pPr indent="-228600" lvl="0" marL="457200" rtl="0" algn="just">
              <a:lnSpc>
                <a:spcPct val="115000"/>
              </a:lnSpc>
              <a:spcBef>
                <a:spcPts val="0"/>
              </a:spcBef>
              <a:spcAft>
                <a:spcPts val="0"/>
              </a:spcAft>
              <a:buClr>
                <a:schemeClr val="dk1"/>
              </a:buClr>
              <a:buChar char="➔"/>
            </a:pPr>
            <a:r>
              <a:rPr b="1" lang="en">
                <a:solidFill>
                  <a:schemeClr val="dk1"/>
                </a:solidFill>
              </a:rPr>
              <a:t>Two bilingual groups</a:t>
            </a:r>
            <a:r>
              <a:rPr lang="en">
                <a:solidFill>
                  <a:schemeClr val="dk1"/>
                </a:solidFill>
              </a:rPr>
              <a:t>: </a:t>
            </a:r>
          </a:p>
          <a:p>
            <a:pPr indent="-228600" lvl="1" marL="914400" rtl="0" algn="just">
              <a:lnSpc>
                <a:spcPct val="115000"/>
              </a:lnSpc>
              <a:spcBef>
                <a:spcPts val="0"/>
              </a:spcBef>
              <a:spcAft>
                <a:spcPts val="0"/>
              </a:spcAft>
              <a:buClr>
                <a:schemeClr val="dk1"/>
              </a:buClr>
              <a:buChar char="◆"/>
            </a:pPr>
            <a:r>
              <a:rPr lang="en">
                <a:solidFill>
                  <a:schemeClr val="dk1"/>
                </a:solidFill>
              </a:rPr>
              <a:t>contrast present in both languages: French - Italian</a:t>
            </a:r>
          </a:p>
          <a:p>
            <a:pPr indent="-228600" lvl="1" marL="914400" rtl="0" algn="just">
              <a:lnSpc>
                <a:spcPct val="115000"/>
              </a:lnSpc>
              <a:spcBef>
                <a:spcPts val="0"/>
              </a:spcBef>
              <a:spcAft>
                <a:spcPts val="0"/>
              </a:spcAft>
              <a:buClr>
                <a:schemeClr val="dk1"/>
              </a:buClr>
              <a:buChar char="◆"/>
            </a:pPr>
            <a:r>
              <a:rPr lang="en">
                <a:solidFill>
                  <a:schemeClr val="dk1"/>
                </a:solidFill>
              </a:rPr>
              <a:t>contrast just in one language: French - Chinese</a:t>
            </a:r>
          </a:p>
          <a:p>
            <a:pPr lvl="0" rtl="0">
              <a:lnSpc>
                <a:spcPct val="115000"/>
              </a:lnSpc>
              <a:spcBef>
                <a:spcPts val="0"/>
              </a:spcBef>
              <a:spcAft>
                <a:spcPts val="1600"/>
              </a:spcAft>
              <a:buNone/>
            </a:pPr>
            <a:r>
              <a:t/>
            </a:r>
            <a:endParaRPr>
              <a:solidFill>
                <a:schemeClr val="dk1"/>
              </a:solidFill>
            </a:endParaRPr>
          </a:p>
        </p:txBody>
      </p:sp>
      <p:sp>
        <p:nvSpPr>
          <p:cNvPr id="116" name="Shape 116"/>
          <p:cNvSpPr txBox="1"/>
          <p:nvPr/>
        </p:nvSpPr>
        <p:spPr>
          <a:xfrm>
            <a:off x="311700" y="3094375"/>
            <a:ext cx="3765900" cy="1635300"/>
          </a:xfrm>
          <a:prstGeom prst="rect">
            <a:avLst/>
          </a:prstGeom>
          <a:noFill/>
          <a:ln>
            <a:noFill/>
          </a:ln>
        </p:spPr>
        <p:txBody>
          <a:bodyPr anchorCtr="0" anchor="t" bIns="91425" lIns="91425" rIns="91425" tIns="91425">
            <a:noAutofit/>
          </a:bodyPr>
          <a:lstStyle/>
          <a:p>
            <a:pPr lvl="0" rtl="0" algn="just">
              <a:lnSpc>
                <a:spcPct val="115000"/>
              </a:lnSpc>
              <a:spcBef>
                <a:spcPts val="0"/>
              </a:spcBef>
              <a:spcAft>
                <a:spcPts val="0"/>
              </a:spcAft>
              <a:buNone/>
            </a:pPr>
            <a:r>
              <a:rPr b="1" lang="en" u="sng">
                <a:solidFill>
                  <a:srgbClr val="3D85C6"/>
                </a:solidFill>
              </a:rPr>
              <a:t>Same language pair</a:t>
            </a:r>
            <a:r>
              <a:rPr b="1" lang="en">
                <a:solidFill>
                  <a:schemeClr val="dk1"/>
                </a:solidFill>
              </a:rPr>
              <a:t>:</a:t>
            </a:r>
            <a:r>
              <a:rPr lang="en">
                <a:solidFill>
                  <a:schemeClr val="dk1"/>
                </a:solidFill>
              </a:rPr>
              <a:t> some phonemic contrasts are easier to acquire when present in both languages (Sebastián-Gallès et al., 2009) </a:t>
            </a:r>
          </a:p>
          <a:p>
            <a:pPr indent="-228600" lvl="0" marL="1371600" rtl="0" algn="just">
              <a:lnSpc>
                <a:spcPct val="115000"/>
              </a:lnSpc>
              <a:spcBef>
                <a:spcPts val="0"/>
              </a:spcBef>
              <a:spcAft>
                <a:spcPts val="0"/>
              </a:spcAft>
              <a:buClr>
                <a:schemeClr val="dk1"/>
              </a:buClr>
              <a:buChar char="➔"/>
            </a:pPr>
            <a:r>
              <a:rPr lang="en">
                <a:solidFill>
                  <a:schemeClr val="dk1"/>
                </a:solidFill>
              </a:rPr>
              <a:t>Catalan - Spanish /e/ - /u/</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